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74" r:id="rId2"/>
    <p:sldId id="304" r:id="rId3"/>
    <p:sldId id="305" r:id="rId4"/>
    <p:sldId id="286" r:id="rId5"/>
    <p:sldId id="276" r:id="rId6"/>
    <p:sldId id="301" r:id="rId7"/>
    <p:sldId id="306" r:id="rId8"/>
    <p:sldId id="287" r:id="rId9"/>
    <p:sldId id="300" r:id="rId10"/>
    <p:sldId id="282" r:id="rId11"/>
    <p:sldId id="307" r:id="rId12"/>
    <p:sldId id="308" r:id="rId13"/>
    <p:sldId id="297" r:id="rId14"/>
    <p:sldId id="284" r:id="rId15"/>
    <p:sldId id="292" r:id="rId16"/>
    <p:sldId id="289" r:id="rId17"/>
    <p:sldId id="296" r:id="rId18"/>
    <p:sldId id="302" r:id="rId19"/>
    <p:sldId id="309" r:id="rId20"/>
    <p:sldId id="293" r:id="rId21"/>
    <p:sldId id="294" r:id="rId22"/>
    <p:sldId id="291" r:id="rId23"/>
    <p:sldId id="295" r:id="rId24"/>
    <p:sldId id="298" r:id="rId25"/>
    <p:sldId id="299" r:id="rId26"/>
    <p:sldId id="285" r:id="rId27"/>
    <p:sldId id="303" r:id="rId28"/>
    <p:sldId id="314" r:id="rId29"/>
    <p:sldId id="315" r:id="rId30"/>
    <p:sldId id="316" r:id="rId31"/>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1F94E11E-4CFE-4BD5-B978-69043DD1373B}">
          <p14:sldIdLst>
            <p14:sldId id="274"/>
            <p14:sldId id="304"/>
            <p14:sldId id="305"/>
            <p14:sldId id="286"/>
            <p14:sldId id="276"/>
            <p14:sldId id="301"/>
            <p14:sldId id="306"/>
            <p14:sldId id="287"/>
            <p14:sldId id="300"/>
            <p14:sldId id="282"/>
            <p14:sldId id="307"/>
            <p14:sldId id="308"/>
            <p14:sldId id="297"/>
            <p14:sldId id="284"/>
            <p14:sldId id="292"/>
            <p14:sldId id="289"/>
            <p14:sldId id="296"/>
            <p14:sldId id="302"/>
            <p14:sldId id="309"/>
            <p14:sldId id="293"/>
            <p14:sldId id="294"/>
            <p14:sldId id="291"/>
            <p14:sldId id="295"/>
            <p14:sldId id="298"/>
            <p14:sldId id="299"/>
            <p14:sldId id="285"/>
            <p14:sldId id="303"/>
            <p14:sldId id="314"/>
            <p14:sldId id="315"/>
            <p14:sldId id="3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C922E"/>
    <a:srgbClr val="B45A00"/>
    <a:srgbClr val="112845"/>
    <a:srgbClr val="112745"/>
    <a:srgbClr val="1327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89" autoAdjust="0"/>
    <p:restoredTop sz="93595" autoAdjust="0"/>
  </p:normalViewPr>
  <p:slideViewPr>
    <p:cSldViewPr snapToGrid="0" snapToObjects="1">
      <p:cViewPr varScale="1">
        <p:scale>
          <a:sx n="94" d="100"/>
          <a:sy n="94" d="100"/>
        </p:scale>
        <p:origin x="84" y="13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2" d="100"/>
          <a:sy n="62" d="100"/>
        </p:scale>
        <p:origin x="2270"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3D0214-6BD5-4F67-AC17-A87073F403E8}"/>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dirty="0"/>
          </a:p>
        </p:txBody>
      </p:sp>
      <p:sp>
        <p:nvSpPr>
          <p:cNvPr id="4" name="Footer Placeholder 3">
            <a:extLst>
              <a:ext uri="{FF2B5EF4-FFF2-40B4-BE49-F238E27FC236}">
                <a16:creationId xmlns:a16="http://schemas.microsoft.com/office/drawing/2014/main" id="{7B7C3E58-6187-48AF-A0D7-DD197007E97F}"/>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DCB4153F-3DEB-4E7D-A2DB-97D733A3ECD1}"/>
              </a:ext>
            </a:extLst>
          </p:cNvPr>
          <p:cNvSpPr>
            <a:spLocks noGrp="1"/>
          </p:cNvSpPr>
          <p:nvPr>
            <p:ph type="sldNum" sz="quarter" idx="3"/>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0749B218-9A69-40C1-8882-F2CCF4F8936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46BC06-2A1D-4075-BC8E-81A4FD3AFA77}"/>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B11C84E7-46F2-45F6-88B9-AB664B6B78FA}"/>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3F17D8F-9F24-4C42-A042-E7A23B267F37}" type="datetimeFigureOut">
              <a:rPr lang="en-US"/>
              <a:pPr>
                <a:defRPr/>
              </a:pPr>
              <a:t>3/7/2018</a:t>
            </a:fld>
            <a:endParaRPr lang="en-US" dirty="0"/>
          </a:p>
        </p:txBody>
      </p:sp>
      <p:sp>
        <p:nvSpPr>
          <p:cNvPr id="4" name="Slide Image Placeholder 3">
            <a:extLst>
              <a:ext uri="{FF2B5EF4-FFF2-40B4-BE49-F238E27FC236}">
                <a16:creationId xmlns:a16="http://schemas.microsoft.com/office/drawing/2014/main" id="{FD0EB893-B8DD-4649-8E3E-3E81631EE129}"/>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9B96DE5-72DB-468F-B3F1-1E4BE8E75528}"/>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6EAF177-CB2B-4EE8-B1A1-42ED899F153F}"/>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4AF677F4-262C-4D02-8927-21D458A60716}"/>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2F43451-C9B8-475F-B0F5-4FFBD831D22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F43451-C9B8-475F-B0F5-4FFBD831D224}" type="slidenum">
              <a:rPr lang="en-US" smtClean="0"/>
              <a:pPr>
                <a:defRPr/>
              </a:pPr>
              <a:t>1</a:t>
            </a:fld>
            <a:endParaRPr lang="en-US" dirty="0"/>
          </a:p>
        </p:txBody>
      </p:sp>
    </p:spTree>
    <p:extLst>
      <p:ext uri="{BB962C8B-B14F-4D97-AF65-F5344CB8AC3E}">
        <p14:creationId xmlns:p14="http://schemas.microsoft.com/office/powerpoint/2010/main" val="373634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sng" kern="1200" dirty="0" err="1">
                <a:solidFill>
                  <a:schemeClr val="tx1"/>
                </a:solidFill>
                <a:effectLst/>
                <a:latin typeface="+mn-lt"/>
                <a:ea typeface="+mn-ea"/>
                <a:cs typeface="+mn-cs"/>
              </a:rPr>
              <a:t>Matal</a:t>
            </a:r>
            <a:r>
              <a:rPr lang="en-US" sz="1200" b="0" i="0" u="sng" kern="1200" dirty="0">
                <a:solidFill>
                  <a:schemeClr val="tx1"/>
                </a:solidFill>
                <a:effectLst/>
                <a:latin typeface="+mn-lt"/>
                <a:ea typeface="+mn-ea"/>
                <a:cs typeface="+mn-cs"/>
              </a:rPr>
              <a:t> v. Tam</a:t>
            </a:r>
            <a:r>
              <a:rPr lang="en-US" sz="1200" b="0" i="0" kern="1200" dirty="0">
                <a:solidFill>
                  <a:schemeClr val="tx1"/>
                </a:solidFill>
                <a:effectLst/>
                <a:latin typeface="+mn-lt"/>
                <a:ea typeface="+mn-ea"/>
                <a:cs typeface="+mn-cs"/>
              </a:rPr>
              <a:t>, 137 S. Ct. 1744, 1750, 198 L. Ed. 2d 366 (2017): This is the most recent SC case regarding viewpoint discrimination. A 4-4 split (just before Gorsuch joined), decided that the disparagement clause of the Lanham Act, which prohibits federal trademarks registration of a mark that is disparaging of any person, living or dead, was unconstitutional under the First Amendment protection of free speech.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Facts: Simon Tam of the band “The Slants” wanted to reclaim the term that is often used to disparage persons of Asian dissent. His trademark claim was rejected. He filed an appeal, and it was granted certiorari after. Mr. Tam won in the Supreme Court.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Other pertinent quotes: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“public expression of ideas may not be prohibited merely because the ideas are themselves offensive to some of their hearers.”-</a:t>
            </a:r>
            <a:r>
              <a:rPr lang="en-US" sz="1200" dirty="0" err="1"/>
              <a:t>Matal</a:t>
            </a:r>
            <a:r>
              <a:rPr lang="en-US" sz="1200" dirty="0"/>
              <a:t> v. Tam</a:t>
            </a:r>
          </a:p>
          <a:p>
            <a:endParaRPr lang="en-US" dirty="0"/>
          </a:p>
        </p:txBody>
      </p:sp>
      <p:sp>
        <p:nvSpPr>
          <p:cNvPr id="4" name="Slide Number Placeholder 3"/>
          <p:cNvSpPr>
            <a:spLocks noGrp="1"/>
          </p:cNvSpPr>
          <p:nvPr>
            <p:ph type="sldNum" sz="quarter" idx="10"/>
          </p:nvPr>
        </p:nvSpPr>
        <p:spPr/>
        <p:txBody>
          <a:bodyPr/>
          <a:lstStyle/>
          <a:p>
            <a:pPr>
              <a:defRPr/>
            </a:pPr>
            <a:fld id="{B2F43451-C9B8-475F-B0F5-4FFBD831D224}" type="slidenum">
              <a:rPr lang="en-US" smtClean="0"/>
              <a:pPr>
                <a:defRPr/>
              </a:pPr>
              <a:t>12</a:t>
            </a:fld>
            <a:endParaRPr lang="en-US" dirty="0"/>
          </a:p>
        </p:txBody>
      </p:sp>
    </p:spTree>
    <p:extLst>
      <p:ext uri="{BB962C8B-B14F-4D97-AF65-F5344CB8AC3E}">
        <p14:creationId xmlns:p14="http://schemas.microsoft.com/office/powerpoint/2010/main" val="625072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F43451-C9B8-475F-B0F5-4FFBD831D224}" type="slidenum">
              <a:rPr lang="en-US" smtClean="0"/>
              <a:pPr>
                <a:defRPr/>
              </a:pPr>
              <a:t>13</a:t>
            </a:fld>
            <a:endParaRPr lang="en-US" dirty="0"/>
          </a:p>
        </p:txBody>
      </p:sp>
    </p:spTree>
    <p:extLst>
      <p:ext uri="{BB962C8B-B14F-4D97-AF65-F5344CB8AC3E}">
        <p14:creationId xmlns:p14="http://schemas.microsoft.com/office/powerpoint/2010/main" val="4090858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F43451-C9B8-475F-B0F5-4FFBD831D224}" type="slidenum">
              <a:rPr lang="en-US" smtClean="0"/>
              <a:pPr>
                <a:defRPr/>
              </a:pPr>
              <a:t>14</a:t>
            </a:fld>
            <a:endParaRPr lang="en-US" dirty="0"/>
          </a:p>
        </p:txBody>
      </p:sp>
    </p:spTree>
    <p:extLst>
      <p:ext uri="{BB962C8B-B14F-4D97-AF65-F5344CB8AC3E}">
        <p14:creationId xmlns:p14="http://schemas.microsoft.com/office/powerpoint/2010/main" val="1129720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F43451-C9B8-475F-B0F5-4FFBD831D224}" type="slidenum">
              <a:rPr lang="en-US" smtClean="0"/>
              <a:pPr>
                <a:defRPr/>
              </a:pPr>
              <a:t>15</a:t>
            </a:fld>
            <a:endParaRPr lang="en-US" dirty="0"/>
          </a:p>
        </p:txBody>
      </p:sp>
    </p:spTree>
    <p:extLst>
      <p:ext uri="{BB962C8B-B14F-4D97-AF65-F5344CB8AC3E}">
        <p14:creationId xmlns:p14="http://schemas.microsoft.com/office/powerpoint/2010/main" val="1914329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ORS 339.065 define what an excused absence is: “caused by the pupil’s sickness, by the sickness of some member of the pupil’s family or by an emergency.” The statute does not define what an unexcused absence is, other than by legislative silence. </a:t>
            </a:r>
          </a:p>
        </p:txBody>
      </p:sp>
      <p:sp>
        <p:nvSpPr>
          <p:cNvPr id="4" name="Slide Number Placeholder 3"/>
          <p:cNvSpPr>
            <a:spLocks noGrp="1"/>
          </p:cNvSpPr>
          <p:nvPr>
            <p:ph type="sldNum" sz="quarter" idx="10"/>
          </p:nvPr>
        </p:nvSpPr>
        <p:spPr/>
        <p:txBody>
          <a:bodyPr/>
          <a:lstStyle/>
          <a:p>
            <a:pPr>
              <a:defRPr/>
            </a:pPr>
            <a:fld id="{B2F43451-C9B8-475F-B0F5-4FFBD831D224}" type="slidenum">
              <a:rPr lang="en-US" smtClean="0"/>
              <a:pPr>
                <a:defRPr/>
              </a:pPr>
              <a:t>16</a:t>
            </a:fld>
            <a:endParaRPr lang="en-US" dirty="0"/>
          </a:p>
        </p:txBody>
      </p:sp>
    </p:spTree>
    <p:extLst>
      <p:ext uri="{BB962C8B-B14F-4D97-AF65-F5344CB8AC3E}">
        <p14:creationId xmlns:p14="http://schemas.microsoft.com/office/powerpoint/2010/main" val="3146241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During a protest, staff members should remain at their assigned location and assignments.</a:t>
            </a:r>
          </a:p>
          <a:p>
            <a:endParaRPr lang="en-US" dirty="0"/>
          </a:p>
        </p:txBody>
      </p:sp>
      <p:sp>
        <p:nvSpPr>
          <p:cNvPr id="4" name="Slide Number Placeholder 3"/>
          <p:cNvSpPr>
            <a:spLocks noGrp="1"/>
          </p:cNvSpPr>
          <p:nvPr>
            <p:ph type="sldNum" sz="quarter" idx="10"/>
          </p:nvPr>
        </p:nvSpPr>
        <p:spPr/>
        <p:txBody>
          <a:bodyPr/>
          <a:lstStyle/>
          <a:p>
            <a:pPr>
              <a:defRPr/>
            </a:pPr>
            <a:fld id="{B2F43451-C9B8-475F-B0F5-4FFBD831D224}" type="slidenum">
              <a:rPr lang="en-US" smtClean="0"/>
              <a:pPr>
                <a:defRPr/>
              </a:pPr>
              <a:t>17</a:t>
            </a:fld>
            <a:endParaRPr lang="en-US" dirty="0"/>
          </a:p>
        </p:txBody>
      </p:sp>
    </p:spTree>
    <p:extLst>
      <p:ext uri="{BB962C8B-B14F-4D97-AF65-F5344CB8AC3E}">
        <p14:creationId xmlns:p14="http://schemas.microsoft.com/office/powerpoint/2010/main" val="544350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F43451-C9B8-475F-B0F5-4FFBD831D224}" type="slidenum">
              <a:rPr lang="en-US" smtClean="0"/>
              <a:pPr>
                <a:defRPr/>
              </a:pPr>
              <a:t>21</a:t>
            </a:fld>
            <a:endParaRPr lang="en-US" dirty="0"/>
          </a:p>
        </p:txBody>
      </p:sp>
    </p:spTree>
    <p:extLst>
      <p:ext uri="{BB962C8B-B14F-4D97-AF65-F5344CB8AC3E}">
        <p14:creationId xmlns:p14="http://schemas.microsoft.com/office/powerpoint/2010/main" val="1639562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F43451-C9B8-475F-B0F5-4FFBD831D224}" type="slidenum">
              <a:rPr lang="en-US" smtClean="0"/>
              <a:pPr>
                <a:defRPr/>
              </a:pPr>
              <a:t>22</a:t>
            </a:fld>
            <a:endParaRPr lang="en-US" dirty="0"/>
          </a:p>
        </p:txBody>
      </p:sp>
    </p:spTree>
    <p:extLst>
      <p:ext uri="{BB962C8B-B14F-4D97-AF65-F5344CB8AC3E}">
        <p14:creationId xmlns:p14="http://schemas.microsoft.com/office/powerpoint/2010/main" val="3773276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F43451-C9B8-475F-B0F5-4FFBD831D224}" type="slidenum">
              <a:rPr lang="en-US" smtClean="0"/>
              <a:pPr>
                <a:defRPr/>
              </a:pPr>
              <a:t>23</a:t>
            </a:fld>
            <a:endParaRPr lang="en-US" dirty="0"/>
          </a:p>
        </p:txBody>
      </p:sp>
    </p:spTree>
    <p:extLst>
      <p:ext uri="{BB962C8B-B14F-4D97-AF65-F5344CB8AC3E}">
        <p14:creationId xmlns:p14="http://schemas.microsoft.com/office/powerpoint/2010/main" val="515589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F43451-C9B8-475F-B0F5-4FFBD831D224}" type="slidenum">
              <a:rPr lang="en-US" smtClean="0"/>
              <a:pPr>
                <a:defRPr/>
              </a:pPr>
              <a:t>24</a:t>
            </a:fld>
            <a:endParaRPr lang="en-US" dirty="0"/>
          </a:p>
        </p:txBody>
      </p:sp>
    </p:spTree>
    <p:extLst>
      <p:ext uri="{BB962C8B-B14F-4D97-AF65-F5344CB8AC3E}">
        <p14:creationId xmlns:p14="http://schemas.microsoft.com/office/powerpoint/2010/main" val="2359664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Pictures: Left Top: Students participating in the sit-in protest at Syracuse University for the Diversity and Transparency Rally. (Photo by Luke Rafferty)</a:t>
            </a:r>
          </a:p>
          <a:p>
            <a:endParaRPr lang="en-US" dirty="0"/>
          </a:p>
          <a:p>
            <a:r>
              <a:rPr lang="en-US" dirty="0"/>
              <a:t>Right Top: Lincoln Park High School Walkout in support of a fired teachers. (2013)</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2F43451-C9B8-475F-B0F5-4FFBD831D224}" type="slidenum">
              <a:rPr lang="en-US" smtClean="0"/>
              <a:pPr>
                <a:defRPr/>
              </a:pPr>
              <a:t>4</a:t>
            </a:fld>
            <a:endParaRPr lang="en-US" dirty="0"/>
          </a:p>
        </p:txBody>
      </p:sp>
    </p:spTree>
    <p:extLst>
      <p:ext uri="{BB962C8B-B14F-4D97-AF65-F5344CB8AC3E}">
        <p14:creationId xmlns:p14="http://schemas.microsoft.com/office/powerpoint/2010/main" val="3955487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2F43451-C9B8-475F-B0F5-4FFBD831D224}" type="slidenum">
              <a:rPr lang="en-US" smtClean="0"/>
              <a:pPr>
                <a:defRPr/>
              </a:pPr>
              <a:t>25</a:t>
            </a:fld>
            <a:endParaRPr lang="en-US" dirty="0"/>
          </a:p>
        </p:txBody>
      </p:sp>
    </p:spTree>
    <p:extLst>
      <p:ext uri="{BB962C8B-B14F-4D97-AF65-F5344CB8AC3E}">
        <p14:creationId xmlns:p14="http://schemas.microsoft.com/office/powerpoint/2010/main" val="2361163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F43451-C9B8-475F-B0F5-4FFBD831D224}" type="slidenum">
              <a:rPr lang="en-US" smtClean="0"/>
              <a:pPr>
                <a:defRPr/>
              </a:pPr>
              <a:t>26</a:t>
            </a:fld>
            <a:endParaRPr lang="en-US" dirty="0"/>
          </a:p>
        </p:txBody>
      </p:sp>
    </p:spTree>
    <p:extLst>
      <p:ext uri="{BB962C8B-B14F-4D97-AF65-F5344CB8AC3E}">
        <p14:creationId xmlns:p14="http://schemas.microsoft.com/office/powerpoint/2010/main" val="311874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Tinker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Facts: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bg2"/>
                </a:solidFill>
              </a:rPr>
              <a:t>In protest to the Vietnam war, three students wore black arm bands to school in Des Moines. The school became aware of the plan to wear armbands and adopted a policy that any student wearing an armband would be asked to remove it or be suspended until they returned without the armband.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 rule of </a:t>
            </a:r>
            <a:r>
              <a:rPr lang="en-US" sz="1200" b="0" i="1" kern="1200" dirty="0">
                <a:solidFill>
                  <a:schemeClr val="tx1"/>
                </a:solidFill>
                <a:effectLst/>
                <a:latin typeface="+mn-lt"/>
                <a:ea typeface="+mn-ea"/>
                <a:cs typeface="+mn-cs"/>
              </a:rPr>
              <a:t>Tinker v. Des Moines Independent Community School District</a:t>
            </a:r>
            <a:r>
              <a:rPr lang="en-US" sz="1200" b="0" i="0" kern="1200" dirty="0">
                <a:solidFill>
                  <a:schemeClr val="tx1"/>
                </a:solidFill>
                <a:effectLst/>
                <a:latin typeface="+mn-lt"/>
                <a:ea typeface="+mn-ea"/>
                <a:cs typeface="+mn-cs"/>
              </a:rPr>
              <a:t>, that a decision to infringe upon student speech must be justified by facts that might reasonably have led a school district to forecast substantial disruption of or material interference with school activities, is a flexible one, and in applying it, the Court of Appeals looks to the totality of the relevant facts, including not only the students' actions, but all of the circumstances confronting the school officials at the time. </a:t>
            </a:r>
            <a:br>
              <a:rPr lang="en-US" dirty="0"/>
            </a:br>
            <a:br>
              <a:rPr lang="en-US" dirty="0"/>
            </a:br>
            <a:r>
              <a:rPr lang="en-US" sz="1200" b="0" i="0" u="sng" kern="1200" dirty="0" err="1">
                <a:solidFill>
                  <a:schemeClr val="tx1"/>
                </a:solidFill>
                <a:effectLst/>
                <a:latin typeface="+mn-lt"/>
                <a:ea typeface="+mn-ea"/>
                <a:cs typeface="+mn-cs"/>
              </a:rPr>
              <a:t>Pinard</a:t>
            </a:r>
            <a:r>
              <a:rPr lang="en-US" sz="1200" b="0" i="0" u="sng" kern="1200" dirty="0">
                <a:solidFill>
                  <a:schemeClr val="tx1"/>
                </a:solidFill>
                <a:effectLst/>
                <a:latin typeface="+mn-lt"/>
                <a:ea typeface="+mn-ea"/>
                <a:cs typeface="+mn-cs"/>
              </a:rPr>
              <a:t> v. Clatskanie Sch. Dist. 6J</a:t>
            </a:r>
            <a:r>
              <a:rPr lang="en-US" sz="1200" b="0" i="0" kern="1200" dirty="0">
                <a:solidFill>
                  <a:schemeClr val="tx1"/>
                </a:solidFill>
                <a:effectLst/>
                <a:latin typeface="+mn-lt"/>
                <a:ea typeface="+mn-ea"/>
                <a:cs typeface="+mn-cs"/>
              </a:rPr>
              <a:t>, 467 F.3d 755 (9th Cir. 2006)</a:t>
            </a:r>
          </a:p>
          <a:p>
            <a:endParaRPr lang="en-US" dirty="0"/>
          </a:p>
        </p:txBody>
      </p:sp>
      <p:sp>
        <p:nvSpPr>
          <p:cNvPr id="4" name="Slide Number Placeholder 3"/>
          <p:cNvSpPr>
            <a:spLocks noGrp="1"/>
          </p:cNvSpPr>
          <p:nvPr>
            <p:ph type="sldNum" sz="quarter" idx="10"/>
          </p:nvPr>
        </p:nvSpPr>
        <p:spPr/>
        <p:txBody>
          <a:bodyPr/>
          <a:lstStyle/>
          <a:p>
            <a:pPr>
              <a:defRPr/>
            </a:pPr>
            <a:fld id="{B2F43451-C9B8-475F-B0F5-4FFBD831D224}" type="slidenum">
              <a:rPr lang="en-US" smtClean="0"/>
              <a:pPr>
                <a:defRPr/>
              </a:pPr>
              <a:t>5</a:t>
            </a:fld>
            <a:endParaRPr lang="en-US" dirty="0"/>
          </a:p>
        </p:txBody>
      </p:sp>
    </p:spTree>
    <p:extLst>
      <p:ext uri="{BB962C8B-B14F-4D97-AF65-F5344CB8AC3E}">
        <p14:creationId xmlns:p14="http://schemas.microsoft.com/office/powerpoint/2010/main" val="1477904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Tinker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Facts: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bg2"/>
                </a:solidFill>
              </a:rPr>
              <a:t>In protest to the Vietnam war, three students wore black arm bands to school in Des Moines. The school became aware of the plan to wear armbands and adopted a policy that any student wearing an armband would be asked to remove it or be suspended until they returned without the armband.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 rule of </a:t>
            </a:r>
            <a:r>
              <a:rPr lang="en-US" sz="1200" b="0" i="1" kern="1200" dirty="0">
                <a:solidFill>
                  <a:schemeClr val="tx1"/>
                </a:solidFill>
                <a:effectLst/>
                <a:latin typeface="+mn-lt"/>
                <a:ea typeface="+mn-ea"/>
                <a:cs typeface="+mn-cs"/>
              </a:rPr>
              <a:t>Tinker v. Des Moines Independent Community School District</a:t>
            </a:r>
            <a:r>
              <a:rPr lang="en-US" sz="1200" b="0" i="0" kern="1200" dirty="0">
                <a:solidFill>
                  <a:schemeClr val="tx1"/>
                </a:solidFill>
                <a:effectLst/>
                <a:latin typeface="+mn-lt"/>
                <a:ea typeface="+mn-ea"/>
                <a:cs typeface="+mn-cs"/>
              </a:rPr>
              <a:t>, that a decision to infringe upon student speech must be justified by facts that might reasonably have led a school district to forecast substantial disruption of or material interference with school activities, is a flexible one, and in applying it, the Court of Appeals looks to the totality of the relevant facts, including not only the students' actions, but all of the circumstances confronting the school officials at the time. </a:t>
            </a:r>
            <a:br>
              <a:rPr lang="en-US" dirty="0"/>
            </a:br>
            <a:br>
              <a:rPr lang="en-US" dirty="0"/>
            </a:br>
            <a:r>
              <a:rPr lang="en-US" sz="1200" b="0" i="0" u="sng" kern="1200" dirty="0" err="1">
                <a:solidFill>
                  <a:schemeClr val="tx1"/>
                </a:solidFill>
                <a:effectLst/>
                <a:latin typeface="+mn-lt"/>
                <a:ea typeface="+mn-ea"/>
                <a:cs typeface="+mn-cs"/>
              </a:rPr>
              <a:t>Pinard</a:t>
            </a:r>
            <a:r>
              <a:rPr lang="en-US" sz="1200" b="0" i="0" u="sng" kern="1200" dirty="0">
                <a:solidFill>
                  <a:schemeClr val="tx1"/>
                </a:solidFill>
                <a:effectLst/>
                <a:latin typeface="+mn-lt"/>
                <a:ea typeface="+mn-ea"/>
                <a:cs typeface="+mn-cs"/>
              </a:rPr>
              <a:t> v. Clatskanie Sch. Dist. 6J</a:t>
            </a:r>
            <a:r>
              <a:rPr lang="en-US" sz="1200" b="0" i="0" kern="1200" dirty="0">
                <a:solidFill>
                  <a:schemeClr val="tx1"/>
                </a:solidFill>
                <a:effectLst/>
                <a:latin typeface="+mn-lt"/>
                <a:ea typeface="+mn-ea"/>
                <a:cs typeface="+mn-cs"/>
              </a:rPr>
              <a:t>, 467 F.3d 755 (9th Cir. 2006)</a:t>
            </a:r>
          </a:p>
          <a:p>
            <a:endParaRPr lang="en-US" dirty="0"/>
          </a:p>
        </p:txBody>
      </p:sp>
      <p:sp>
        <p:nvSpPr>
          <p:cNvPr id="4" name="Slide Number Placeholder 3"/>
          <p:cNvSpPr>
            <a:spLocks noGrp="1"/>
          </p:cNvSpPr>
          <p:nvPr>
            <p:ph type="sldNum" sz="quarter" idx="10"/>
          </p:nvPr>
        </p:nvSpPr>
        <p:spPr/>
        <p:txBody>
          <a:bodyPr/>
          <a:lstStyle/>
          <a:p>
            <a:pPr>
              <a:defRPr/>
            </a:pPr>
            <a:fld id="{B2F43451-C9B8-475F-B0F5-4FFBD831D224}" type="slidenum">
              <a:rPr lang="en-US" smtClean="0"/>
              <a:pPr>
                <a:defRPr/>
              </a:pPr>
              <a:t>6</a:t>
            </a:fld>
            <a:endParaRPr lang="en-US" dirty="0"/>
          </a:p>
        </p:txBody>
      </p:sp>
    </p:spTree>
    <p:extLst>
      <p:ext uri="{BB962C8B-B14F-4D97-AF65-F5344CB8AC3E}">
        <p14:creationId xmlns:p14="http://schemas.microsoft.com/office/powerpoint/2010/main" val="982960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Tinker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Facts: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bg2"/>
                </a:solidFill>
              </a:rPr>
              <a:t>In protest to the Vietnam war, three students wore black arm bands to school in Des Moines. The school became aware of the plan to wear armbands and adopted a policy that any student wearing an armband would be asked to remove it or be suspended until they returned without the armband.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 rule of </a:t>
            </a:r>
            <a:r>
              <a:rPr lang="en-US" sz="1200" b="0" i="1" kern="1200" dirty="0">
                <a:solidFill>
                  <a:schemeClr val="tx1"/>
                </a:solidFill>
                <a:effectLst/>
                <a:latin typeface="+mn-lt"/>
                <a:ea typeface="+mn-ea"/>
                <a:cs typeface="+mn-cs"/>
              </a:rPr>
              <a:t>Tinker v. Des Moines Independent Community School District</a:t>
            </a:r>
            <a:r>
              <a:rPr lang="en-US" sz="1200" b="0" i="0" kern="1200" dirty="0">
                <a:solidFill>
                  <a:schemeClr val="tx1"/>
                </a:solidFill>
                <a:effectLst/>
                <a:latin typeface="+mn-lt"/>
                <a:ea typeface="+mn-ea"/>
                <a:cs typeface="+mn-cs"/>
              </a:rPr>
              <a:t>, that a decision to infringe upon student speech must be justified by facts that might reasonably have led a school district to forecast substantial disruption of or material interference with school activities, is a flexible one, and in applying it, the Court of Appeals looks to the totality of the relevant facts, including not only the students' actions, but all of the circumstances confronting the school officials at the time. </a:t>
            </a:r>
            <a:br>
              <a:rPr lang="en-US" dirty="0"/>
            </a:br>
            <a:br>
              <a:rPr lang="en-US" dirty="0"/>
            </a:br>
            <a:r>
              <a:rPr lang="en-US" sz="1200" b="0" i="0" u="sng" kern="1200" dirty="0" err="1">
                <a:solidFill>
                  <a:schemeClr val="tx1"/>
                </a:solidFill>
                <a:effectLst/>
                <a:latin typeface="+mn-lt"/>
                <a:ea typeface="+mn-ea"/>
                <a:cs typeface="+mn-cs"/>
              </a:rPr>
              <a:t>Pinard</a:t>
            </a:r>
            <a:r>
              <a:rPr lang="en-US" sz="1200" b="0" i="0" u="sng" kern="1200" dirty="0">
                <a:solidFill>
                  <a:schemeClr val="tx1"/>
                </a:solidFill>
                <a:effectLst/>
                <a:latin typeface="+mn-lt"/>
                <a:ea typeface="+mn-ea"/>
                <a:cs typeface="+mn-cs"/>
              </a:rPr>
              <a:t> v. Clatskanie Sch. Dist. 6J</a:t>
            </a:r>
            <a:r>
              <a:rPr lang="en-US" sz="1200" b="0" i="0" kern="1200" dirty="0">
                <a:solidFill>
                  <a:schemeClr val="tx1"/>
                </a:solidFill>
                <a:effectLst/>
                <a:latin typeface="+mn-lt"/>
                <a:ea typeface="+mn-ea"/>
                <a:cs typeface="+mn-cs"/>
              </a:rPr>
              <a:t>, 467 F.3d 755 (9th Cir. 2006)</a:t>
            </a:r>
          </a:p>
          <a:p>
            <a:endParaRPr lang="en-US" dirty="0"/>
          </a:p>
        </p:txBody>
      </p:sp>
      <p:sp>
        <p:nvSpPr>
          <p:cNvPr id="4" name="Slide Number Placeholder 3"/>
          <p:cNvSpPr>
            <a:spLocks noGrp="1"/>
          </p:cNvSpPr>
          <p:nvPr>
            <p:ph type="sldNum" sz="quarter" idx="10"/>
          </p:nvPr>
        </p:nvSpPr>
        <p:spPr/>
        <p:txBody>
          <a:bodyPr/>
          <a:lstStyle/>
          <a:p>
            <a:pPr>
              <a:defRPr/>
            </a:pPr>
            <a:fld id="{B2F43451-C9B8-475F-B0F5-4FFBD831D224}" type="slidenum">
              <a:rPr lang="en-US" smtClean="0"/>
              <a:pPr>
                <a:defRPr/>
              </a:pPr>
              <a:t>7</a:t>
            </a:fld>
            <a:endParaRPr lang="en-US" dirty="0"/>
          </a:p>
        </p:txBody>
      </p:sp>
    </p:spTree>
    <p:extLst>
      <p:ext uri="{BB962C8B-B14F-4D97-AF65-F5344CB8AC3E}">
        <p14:creationId xmlns:p14="http://schemas.microsoft.com/office/powerpoint/2010/main" val="411329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Free Speech Upheld:</a:t>
            </a:r>
          </a:p>
          <a:p>
            <a:r>
              <a:rPr lang="en-US" dirty="0"/>
              <a:t>	Gay Activist Alliance v. Board of Regents of </a:t>
            </a:r>
            <a:r>
              <a:rPr lang="en-US" dirty="0" err="1"/>
              <a:t>Univ</a:t>
            </a:r>
            <a:r>
              <a:rPr lang="en-US" dirty="0"/>
              <a:t> of Ok, 638 P.2d 1116 (1981). Student activities group brought a suit against the University of Oklahoma after the University Student Organization refused to recognize the Gay Activities Alliance student organization. The court held that the GAA is entitled to be a student association and that </a:t>
            </a:r>
            <a:r>
              <a:rPr lang="en-US" dirty="0" err="1"/>
              <a:t>UoK</a:t>
            </a:r>
            <a:r>
              <a:rPr lang="en-US" dirty="0"/>
              <a:t> failed to show evidence that the group was disruptive or engaged in illegal activities. The school refused because they disagreed with the groups philosophy. A mere disagreement does not meet the Tinker 1</a:t>
            </a:r>
            <a:r>
              <a:rPr lang="en-US" baseline="30000" dirty="0"/>
              <a:t>st</a:t>
            </a:r>
            <a:r>
              <a:rPr lang="en-US" dirty="0"/>
              <a:t> amendment analysis.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r>
              <a:rPr lang="en-US" dirty="0" err="1"/>
              <a:t>Pinard</a:t>
            </a:r>
            <a:r>
              <a:rPr lang="en-US" dirty="0"/>
              <a:t> v. </a:t>
            </a:r>
            <a:r>
              <a:rPr lang="en-US" dirty="0" err="1"/>
              <a:t>Clataskanie</a:t>
            </a:r>
            <a:r>
              <a:rPr lang="en-US" dirty="0"/>
              <a:t> School Dist. 467 F.3d 755 (2006): 8 former members of the Clatskanie High School varsity boys basketball team sued after being suspended from the basketball team for signing a petition requesting their coach resign, not boarding a bus for an away game, and did not play in said away game. The court reasoned that </a:t>
            </a:r>
            <a:r>
              <a:rPr lang="en-US" sz="1200" b="0" i="0" kern="1200" dirty="0">
                <a:solidFill>
                  <a:schemeClr val="tx1"/>
                </a:solidFill>
                <a:effectLst/>
                <a:latin typeface="+mn-lt"/>
                <a:ea typeface="+mn-ea"/>
                <a:cs typeface="+mn-cs"/>
              </a:rPr>
              <a:t>because the plaintiffs' petition and grievances against Baughman are a form of pure speech, the defendants may not constitutionally punish the plaintiffs just for filing their petition or complaining about Baughman unless they show </a:t>
            </a:r>
            <a:r>
              <a:rPr lang="en-US" sz="1200" b="1" i="0" kern="1200" dirty="0">
                <a:solidFill>
                  <a:schemeClr val="tx1"/>
                </a:solidFill>
                <a:effectLst/>
                <a:latin typeface="+mn-lt"/>
                <a:ea typeface="+mn-ea"/>
                <a:cs typeface="+mn-cs"/>
              </a:rPr>
              <a:t>“facts which might reasonably have led [them] to forecast substantial disruption of or material interference with school activities”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as a result of the petition or complaints. (citing Tinker). </a:t>
            </a:r>
            <a:r>
              <a:rPr lang="en-US" sz="1200" b="0" i="0" kern="1200" dirty="0">
                <a:solidFill>
                  <a:schemeClr val="tx1"/>
                </a:solidFill>
                <a:effectLst/>
                <a:latin typeface="+mn-lt"/>
                <a:ea typeface="+mn-ea"/>
                <a:cs typeface="+mn-cs"/>
              </a:rPr>
              <a:t>Under the Tinker guiding principles, the players petition and complaints were protected, despite their disruption to school activities. However, not boarding the school bus to go to the basketball game was considered disruptive conduct, and the school could permissibly discipline the platers for that conduct.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Good Quote: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 rule of </a:t>
            </a:r>
            <a:r>
              <a:rPr lang="en-US" sz="1200" b="0" i="1" kern="1200" dirty="0">
                <a:solidFill>
                  <a:schemeClr val="tx1"/>
                </a:solidFill>
                <a:effectLst/>
                <a:latin typeface="+mn-lt"/>
                <a:ea typeface="+mn-ea"/>
                <a:cs typeface="+mn-cs"/>
              </a:rPr>
              <a:t>Tinker v. Des Moines Independent Community School District</a:t>
            </a:r>
            <a:r>
              <a:rPr lang="en-US" sz="1200" b="0" i="0" kern="1200" dirty="0">
                <a:solidFill>
                  <a:schemeClr val="tx1"/>
                </a:solidFill>
                <a:effectLst/>
                <a:latin typeface="+mn-lt"/>
                <a:ea typeface="+mn-ea"/>
                <a:cs typeface="+mn-cs"/>
              </a:rPr>
              <a:t>, that a decision to infringe upon student speech must be justified by facts that might reasonably have led a school district to forecast substantial disruption of or material interference with school activities, is a flexible one, and in applying it, the Court of Appeals looks to the totality of the relevant facts, including not only the students' actions, but all of the circumstances confronting the school officials at the time.  </a:t>
            </a:r>
            <a:r>
              <a:rPr lang="en-US" sz="1200" b="0" i="0" u="sng" kern="1200" dirty="0" err="1">
                <a:solidFill>
                  <a:schemeClr val="tx1"/>
                </a:solidFill>
                <a:effectLst/>
                <a:latin typeface="+mn-lt"/>
                <a:ea typeface="+mn-ea"/>
                <a:cs typeface="+mn-cs"/>
              </a:rPr>
              <a:t>Pinard</a:t>
            </a:r>
            <a:r>
              <a:rPr lang="en-US" sz="1200" b="0" i="0" u="sng" kern="1200" dirty="0">
                <a:solidFill>
                  <a:schemeClr val="tx1"/>
                </a:solidFill>
                <a:effectLst/>
                <a:latin typeface="+mn-lt"/>
                <a:ea typeface="+mn-ea"/>
                <a:cs typeface="+mn-cs"/>
              </a:rPr>
              <a:t> v. Clatskanie Sch. Dist. 6J</a:t>
            </a:r>
            <a:r>
              <a:rPr lang="en-US" sz="1200" b="0" i="0" kern="1200" dirty="0">
                <a:solidFill>
                  <a:schemeClr val="tx1"/>
                </a:solidFill>
                <a:effectLst/>
                <a:latin typeface="+mn-lt"/>
                <a:ea typeface="+mn-ea"/>
                <a:cs typeface="+mn-cs"/>
              </a:rPr>
              <a:t>, 467 F.3d 755 (9th Cir. 2006)</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B2F43451-C9B8-475F-B0F5-4FFBD831D224}" type="slidenum">
              <a:rPr lang="en-US" smtClean="0"/>
              <a:pPr>
                <a:defRPr/>
              </a:pPr>
              <a:t>8</a:t>
            </a:fld>
            <a:endParaRPr lang="en-US" dirty="0"/>
          </a:p>
        </p:txBody>
      </p:sp>
    </p:spTree>
    <p:extLst>
      <p:ext uri="{BB962C8B-B14F-4D97-AF65-F5344CB8AC3E}">
        <p14:creationId xmlns:p14="http://schemas.microsoft.com/office/powerpoint/2010/main" val="1036320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disruption:</a:t>
            </a:r>
          </a:p>
          <a:p>
            <a:r>
              <a:rPr lang="en-US" dirty="0"/>
              <a:t>	</a:t>
            </a:r>
            <a:r>
              <a:rPr lang="en-US" dirty="0" err="1"/>
              <a:t>Pangle</a:t>
            </a:r>
            <a:r>
              <a:rPr lang="en-US" dirty="0"/>
              <a:t> v. Bend-</a:t>
            </a:r>
            <a:r>
              <a:rPr lang="en-US" dirty="0" err="1"/>
              <a:t>Lapine</a:t>
            </a:r>
            <a:r>
              <a:rPr lang="en-US" dirty="0"/>
              <a:t> School </a:t>
            </a:r>
            <a:r>
              <a:rPr lang="en-US" dirty="0" err="1"/>
              <a:t>Dist</a:t>
            </a:r>
            <a:r>
              <a:rPr lang="en-US" dirty="0"/>
              <a:t>, 169 Or. App. 376 (2000): Parents brought a suit against the school district after their son, a student, was expelled after writing and distributing a newspaper, titled OUTSIDE!. One of the articles written in OUTSIDE!  Included a list of acts that the student wanted “to see happen at school…to the people who ‘run’ it”. The list included: “feeding snake bite antidote or Visine to someone”, “blowing things up”, “bomb threat.” The court sided with the school. The school proved that OUTSIDE! was intentionally disruptive material trying to interfere with the schools operations.</a:t>
            </a:r>
          </a:p>
          <a:p>
            <a:endParaRPr lang="en-US" dirty="0"/>
          </a:p>
          <a:p>
            <a:r>
              <a:rPr lang="en-US" dirty="0"/>
              <a:t>	Taylor v. </a:t>
            </a:r>
            <a:r>
              <a:rPr lang="en-US" dirty="0" err="1"/>
              <a:t>Rosewell</a:t>
            </a:r>
            <a:r>
              <a:rPr lang="en-US" dirty="0"/>
              <a:t> Ind. School </a:t>
            </a:r>
            <a:r>
              <a:rPr lang="en-US" dirty="0" err="1"/>
              <a:t>Dist</a:t>
            </a:r>
            <a:r>
              <a:rPr lang="en-US" dirty="0"/>
              <a:t>, 713 F.3d 25, (2013): High school students of Roswell, New Mexico, belonging to a religious group sued the School District and Superintended after the school prevented the students from distributing 2.5k rubber fetus dolls to other students. The anti-abortion students were engaging in religious expression and anti-abortion views through a religious group called “Relentless”, organized by a local church.  The group had distributed food and other items with religious messages on them before, without issue or challenge.  The school confiscated the dolls after they were distributed. The student group sued under the First Amendment. The court found, under Tinker and Hazelwood, that the School was entitled to summary judgement because the dolls were disruptive and the other distributed food and gifts were not.</a:t>
            </a:r>
          </a:p>
        </p:txBody>
      </p:sp>
      <p:sp>
        <p:nvSpPr>
          <p:cNvPr id="4" name="Slide Number Placeholder 3"/>
          <p:cNvSpPr>
            <a:spLocks noGrp="1"/>
          </p:cNvSpPr>
          <p:nvPr>
            <p:ph type="sldNum" sz="quarter" idx="10"/>
          </p:nvPr>
        </p:nvSpPr>
        <p:spPr/>
        <p:txBody>
          <a:bodyPr/>
          <a:lstStyle/>
          <a:p>
            <a:pPr>
              <a:defRPr/>
            </a:pPr>
            <a:fld id="{B2F43451-C9B8-475F-B0F5-4FFBD831D224}" type="slidenum">
              <a:rPr lang="en-US" smtClean="0"/>
              <a:pPr>
                <a:defRPr/>
              </a:pPr>
              <a:t>9</a:t>
            </a:fld>
            <a:endParaRPr lang="en-US" dirty="0"/>
          </a:p>
        </p:txBody>
      </p:sp>
    </p:spTree>
    <p:extLst>
      <p:ext uri="{BB962C8B-B14F-4D97-AF65-F5344CB8AC3E}">
        <p14:creationId xmlns:p14="http://schemas.microsoft.com/office/powerpoint/2010/main" val="2390067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sng" kern="1200" dirty="0" err="1">
                <a:solidFill>
                  <a:schemeClr val="tx1"/>
                </a:solidFill>
                <a:effectLst/>
                <a:latin typeface="+mn-lt"/>
                <a:ea typeface="+mn-ea"/>
                <a:cs typeface="+mn-cs"/>
              </a:rPr>
              <a:t>Matal</a:t>
            </a:r>
            <a:r>
              <a:rPr lang="en-US" sz="1200" b="0" i="0" u="sng" kern="1200" dirty="0">
                <a:solidFill>
                  <a:schemeClr val="tx1"/>
                </a:solidFill>
                <a:effectLst/>
                <a:latin typeface="+mn-lt"/>
                <a:ea typeface="+mn-ea"/>
                <a:cs typeface="+mn-cs"/>
              </a:rPr>
              <a:t> v. Tam</a:t>
            </a:r>
            <a:r>
              <a:rPr lang="en-US" sz="1200" b="0" i="0" kern="1200" dirty="0">
                <a:solidFill>
                  <a:schemeClr val="tx1"/>
                </a:solidFill>
                <a:effectLst/>
                <a:latin typeface="+mn-lt"/>
                <a:ea typeface="+mn-ea"/>
                <a:cs typeface="+mn-cs"/>
              </a:rPr>
              <a:t>, 137 S. Ct. 1744, 1750, 198 L. Ed. 2d 366 (2017): This is the most recent SC case regarding viewpoint discrimination. A 4-4 split (just before Gorsuch joined), decided that the disparagement clause of the Lanham Act, which prohibits federal trademarks registration of a mark that is disparaging of any person, living or dead, was unconstitutional under the First Amendment protection of free speech.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Facts: Simon Tam of the band “The Slants” wanted to reclaim the term that is often used to disparage persons of Asian dissent. His trademark claim was rejected. He filed an appeal, and it was granted certiorari after. Mr. Tam won in the Supreme Court.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Other pertinent quotes: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“public expression of ideas may not be prohibited merely because the ideas are themselves offensive to some of their hearers.”-</a:t>
            </a:r>
            <a:r>
              <a:rPr lang="en-US" sz="1200" dirty="0" err="1"/>
              <a:t>Matal</a:t>
            </a:r>
            <a:r>
              <a:rPr lang="en-US" sz="1200" dirty="0"/>
              <a:t> v. Tam</a:t>
            </a:r>
          </a:p>
          <a:p>
            <a:endParaRPr lang="en-US" dirty="0"/>
          </a:p>
        </p:txBody>
      </p:sp>
      <p:sp>
        <p:nvSpPr>
          <p:cNvPr id="4" name="Slide Number Placeholder 3"/>
          <p:cNvSpPr>
            <a:spLocks noGrp="1"/>
          </p:cNvSpPr>
          <p:nvPr>
            <p:ph type="sldNum" sz="quarter" idx="10"/>
          </p:nvPr>
        </p:nvSpPr>
        <p:spPr/>
        <p:txBody>
          <a:bodyPr/>
          <a:lstStyle/>
          <a:p>
            <a:pPr>
              <a:defRPr/>
            </a:pPr>
            <a:fld id="{B2F43451-C9B8-475F-B0F5-4FFBD831D224}" type="slidenum">
              <a:rPr lang="en-US" smtClean="0"/>
              <a:pPr>
                <a:defRPr/>
              </a:pPr>
              <a:t>10</a:t>
            </a:fld>
            <a:endParaRPr lang="en-US" dirty="0"/>
          </a:p>
        </p:txBody>
      </p:sp>
    </p:spTree>
    <p:extLst>
      <p:ext uri="{BB962C8B-B14F-4D97-AF65-F5344CB8AC3E}">
        <p14:creationId xmlns:p14="http://schemas.microsoft.com/office/powerpoint/2010/main" val="2052323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sng" kern="1200" dirty="0" err="1">
                <a:solidFill>
                  <a:schemeClr val="tx1"/>
                </a:solidFill>
                <a:effectLst/>
                <a:latin typeface="+mn-lt"/>
                <a:ea typeface="+mn-ea"/>
                <a:cs typeface="+mn-cs"/>
              </a:rPr>
              <a:t>Matal</a:t>
            </a:r>
            <a:r>
              <a:rPr lang="en-US" sz="1200" b="0" i="0" u="sng" kern="1200" dirty="0">
                <a:solidFill>
                  <a:schemeClr val="tx1"/>
                </a:solidFill>
                <a:effectLst/>
                <a:latin typeface="+mn-lt"/>
                <a:ea typeface="+mn-ea"/>
                <a:cs typeface="+mn-cs"/>
              </a:rPr>
              <a:t> v. Tam</a:t>
            </a:r>
            <a:r>
              <a:rPr lang="en-US" sz="1200" b="0" i="0" kern="1200" dirty="0">
                <a:solidFill>
                  <a:schemeClr val="tx1"/>
                </a:solidFill>
                <a:effectLst/>
                <a:latin typeface="+mn-lt"/>
                <a:ea typeface="+mn-ea"/>
                <a:cs typeface="+mn-cs"/>
              </a:rPr>
              <a:t>, 137 S. Ct. 1744, 1750, 198 L. Ed. 2d 366 (2017): This is the most recent SC case regarding viewpoint discrimination. A 4-4 split (just before Gorsuch joined), decided that the disparagement clause of the Lanham Act, which prohibits federal trademarks registration of a mark that is disparaging of any person, living or dead, was unconstitutional under the First Amendment protection of free speech.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Facts: Simon Tam of the band “The Slants” wanted to reclaim the term that is often used to disparage persons of Asian dissent. His trademark claim was rejected. He filed an appeal, and it was granted certiorari after. Mr. Tam won in the Supreme Court.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Other pertinent quotes: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“public expression of ideas may not be prohibited merely because the ideas are themselves offensive to some of their hearers.”-</a:t>
            </a:r>
            <a:r>
              <a:rPr lang="en-US" sz="1200" dirty="0" err="1"/>
              <a:t>Matal</a:t>
            </a:r>
            <a:r>
              <a:rPr lang="en-US" sz="1200" dirty="0"/>
              <a:t> v. Tam</a:t>
            </a:r>
          </a:p>
          <a:p>
            <a:endParaRPr lang="en-US" dirty="0"/>
          </a:p>
        </p:txBody>
      </p:sp>
      <p:sp>
        <p:nvSpPr>
          <p:cNvPr id="4" name="Slide Number Placeholder 3"/>
          <p:cNvSpPr>
            <a:spLocks noGrp="1"/>
          </p:cNvSpPr>
          <p:nvPr>
            <p:ph type="sldNum" sz="quarter" idx="10"/>
          </p:nvPr>
        </p:nvSpPr>
        <p:spPr/>
        <p:txBody>
          <a:bodyPr/>
          <a:lstStyle/>
          <a:p>
            <a:pPr>
              <a:defRPr/>
            </a:pPr>
            <a:fld id="{B2F43451-C9B8-475F-B0F5-4FFBD831D224}" type="slidenum">
              <a:rPr lang="en-US" smtClean="0"/>
              <a:pPr>
                <a:defRPr/>
              </a:pPr>
              <a:t>11</a:t>
            </a:fld>
            <a:endParaRPr lang="en-US" dirty="0"/>
          </a:p>
        </p:txBody>
      </p:sp>
    </p:spTree>
    <p:extLst>
      <p:ext uri="{BB962C8B-B14F-4D97-AF65-F5344CB8AC3E}">
        <p14:creationId xmlns:p14="http://schemas.microsoft.com/office/powerpoint/2010/main" val="1526260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D4B05BD0-E157-4AEE-A41A-103569D67798}"/>
              </a:ext>
            </a:extLst>
          </p:cNvPr>
          <p:cNvSpPr/>
          <p:nvPr/>
        </p:nvSpPr>
        <p:spPr>
          <a:xfrm rot="5400000">
            <a:off x="6448107" y="2313940"/>
            <a:ext cx="6908483" cy="2544763"/>
          </a:xfrm>
          <a:prstGeom prst="triangle">
            <a:avLst/>
          </a:prstGeom>
          <a:solidFill>
            <a:schemeClr val="tx1"/>
          </a:solidFill>
          <a:ln w="133350">
            <a:solidFill>
              <a:srgbClr val="EC922E"/>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Rectangle 3">
            <a:extLst>
              <a:ext uri="{FF2B5EF4-FFF2-40B4-BE49-F238E27FC236}">
                <a16:creationId xmlns:a16="http://schemas.microsoft.com/office/drawing/2014/main" id="{A8D0A699-CADD-4CA6-9EAA-0F2A6F6A329A}"/>
              </a:ext>
            </a:extLst>
          </p:cNvPr>
          <p:cNvSpPr/>
          <p:nvPr/>
        </p:nvSpPr>
        <p:spPr>
          <a:xfrm>
            <a:off x="-1" y="0"/>
            <a:ext cx="8869681" cy="71516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pic>
        <p:nvPicPr>
          <p:cNvPr id="6" name="Picture 19">
            <a:extLst>
              <a:ext uri="{FF2B5EF4-FFF2-40B4-BE49-F238E27FC236}">
                <a16:creationId xmlns:a16="http://schemas.microsoft.com/office/drawing/2014/main" id="{E1B3DA53-EE86-46C2-9540-D643FBB2B2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3" y="6043613"/>
            <a:ext cx="14017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96239" y="818660"/>
            <a:ext cx="7843521" cy="2727180"/>
          </a:xfrm>
        </p:spPr>
        <p:txBody>
          <a:bodyPr/>
          <a:lstStyle>
            <a:lvl1pPr algn="ctr">
              <a:defRPr b="1" i="0">
                <a:solidFill>
                  <a:srgbClr val="112845"/>
                </a:solidFill>
                <a:latin typeface="+mn-lt"/>
              </a:defRPr>
            </a:lvl1pPr>
          </a:lstStyle>
          <a:p>
            <a:r>
              <a:rPr lang="en-US" dirty="0"/>
              <a:t>Type title</a:t>
            </a:r>
          </a:p>
        </p:txBody>
      </p:sp>
      <p:sp>
        <p:nvSpPr>
          <p:cNvPr id="9" name="Title 1">
            <a:extLst>
              <a:ext uri="{FF2B5EF4-FFF2-40B4-BE49-F238E27FC236}">
                <a16:creationId xmlns:a16="http://schemas.microsoft.com/office/drawing/2014/main" id="{12E5161D-633E-43E3-8ACC-4D6A5156DB58}"/>
              </a:ext>
            </a:extLst>
          </p:cNvPr>
          <p:cNvSpPr txBox="1">
            <a:spLocks/>
          </p:cNvSpPr>
          <p:nvPr userDrawn="1"/>
        </p:nvSpPr>
        <p:spPr bwMode="auto">
          <a:xfrm>
            <a:off x="314959" y="3450100"/>
            <a:ext cx="7843521" cy="249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b="1" i="0" kern="1200">
                <a:solidFill>
                  <a:srgbClr val="112845"/>
                </a:solidFill>
                <a:latin typeface="+mn-lt"/>
                <a:ea typeface="+mj-ea"/>
                <a:cs typeface="+mj-cs"/>
              </a:defRPr>
            </a:lvl1pPr>
            <a:lvl2pPr algn="ctr" defTabSz="457200" rtl="0" eaLnBrk="1" fontAlgn="base" hangingPunct="1">
              <a:spcBef>
                <a:spcPct val="0"/>
              </a:spcBef>
              <a:spcAft>
                <a:spcPct val="0"/>
              </a:spcAft>
              <a:defRPr sz="4400">
                <a:solidFill>
                  <a:schemeClr val="tx1"/>
                </a:solidFill>
                <a:latin typeface="Franklin Gothic Book" panose="020B0503020102020204" pitchFamily="34" charset="0"/>
              </a:defRPr>
            </a:lvl2pPr>
            <a:lvl3pPr algn="ctr" defTabSz="457200" rtl="0" eaLnBrk="1" fontAlgn="base" hangingPunct="1">
              <a:spcBef>
                <a:spcPct val="0"/>
              </a:spcBef>
              <a:spcAft>
                <a:spcPct val="0"/>
              </a:spcAft>
              <a:defRPr sz="4400">
                <a:solidFill>
                  <a:schemeClr val="tx1"/>
                </a:solidFill>
                <a:latin typeface="Franklin Gothic Book" panose="020B0503020102020204" pitchFamily="34" charset="0"/>
              </a:defRPr>
            </a:lvl3pPr>
            <a:lvl4pPr algn="ctr" defTabSz="457200" rtl="0" eaLnBrk="1" fontAlgn="base" hangingPunct="1">
              <a:spcBef>
                <a:spcPct val="0"/>
              </a:spcBef>
              <a:spcAft>
                <a:spcPct val="0"/>
              </a:spcAft>
              <a:defRPr sz="4400">
                <a:solidFill>
                  <a:schemeClr val="tx1"/>
                </a:solidFill>
                <a:latin typeface="Franklin Gothic Book" panose="020B0503020102020204" pitchFamily="34" charset="0"/>
              </a:defRPr>
            </a:lvl4pPr>
            <a:lvl5pPr algn="ctr" defTabSz="457200"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defTabSz="457200"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defTabSz="457200"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defTabSz="457200"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defTabSz="457200"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sz="2400" dirty="0"/>
              <a:t>Type each presenter name, title</a:t>
            </a:r>
          </a:p>
        </p:txBody>
      </p:sp>
    </p:spTree>
    <p:extLst>
      <p:ext uri="{BB962C8B-B14F-4D97-AF65-F5344CB8AC3E}">
        <p14:creationId xmlns:p14="http://schemas.microsoft.com/office/powerpoint/2010/main" val="338400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31FB5D-7E4D-4DD7-812D-DFEBFFE0357A}"/>
              </a:ext>
            </a:extLst>
          </p:cNvPr>
          <p:cNvSpPr/>
          <p:nvPr/>
        </p:nvSpPr>
        <p:spPr>
          <a:xfrm>
            <a:off x="0" y="6126163"/>
            <a:ext cx="12653963" cy="731837"/>
          </a:xfrm>
          <a:prstGeom prst="rect">
            <a:avLst/>
          </a:prstGeom>
          <a:solidFill>
            <a:srgbClr val="EC922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14FF5954-9495-4E15-978B-E97EB284A558}"/>
              </a:ext>
            </a:extLst>
          </p:cNvPr>
          <p:cNvSpPr/>
          <p:nvPr/>
        </p:nvSpPr>
        <p:spPr>
          <a:xfrm>
            <a:off x="9656763" y="5851525"/>
            <a:ext cx="1727200" cy="110331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 name="Picture 19">
            <a:extLst>
              <a:ext uri="{FF2B5EF4-FFF2-40B4-BE49-F238E27FC236}">
                <a16:creationId xmlns:a16="http://schemas.microsoft.com/office/drawing/2014/main" id="{D05A1FB3-F44A-488E-B500-08FD1A28B7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18688" y="6043613"/>
            <a:ext cx="14033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hasCustomPrompt="1"/>
          </p:nvPr>
        </p:nvSpPr>
        <p:spPr>
          <a:xfrm>
            <a:off x="609600" y="1562793"/>
            <a:ext cx="10972799" cy="4075690"/>
          </a:xfrm>
        </p:spPr>
        <p:txBody>
          <a:bodyPr/>
          <a:lstStyle>
            <a:lvl1pPr marL="514350" indent="-514350">
              <a:buFont typeface="+mj-lt"/>
              <a:buAutoNum type="arabicPeriod"/>
              <a:defRPr b="0"/>
            </a:lvl1pPr>
            <a:lvl2pPr>
              <a:defRPr b="0"/>
            </a:lvl2pPr>
            <a:lvl3pPr>
              <a:defRPr b="0"/>
            </a:lvl3pPr>
            <a:lvl4pPr>
              <a:defRPr b="0"/>
            </a:lvl4pPr>
            <a:lvl5pPr>
              <a:defRPr b="0"/>
            </a:lvl5pPr>
          </a:lstStyle>
          <a:p>
            <a:pPr lvl="0"/>
            <a:r>
              <a:rPr lang="en-US" dirty="0"/>
              <a:t>Type agenda items</a:t>
            </a:r>
          </a:p>
          <a:p>
            <a:pPr lvl="1"/>
            <a:r>
              <a:rPr lang="en-US" dirty="0"/>
              <a:t>Sub item</a:t>
            </a:r>
          </a:p>
          <a:p>
            <a:pPr lvl="1"/>
            <a:endParaRPr lang="en-US" dirty="0"/>
          </a:p>
        </p:txBody>
      </p:sp>
      <p:sp>
        <p:nvSpPr>
          <p:cNvPr id="8" name="TextBox 7">
            <a:extLst>
              <a:ext uri="{FF2B5EF4-FFF2-40B4-BE49-F238E27FC236}">
                <a16:creationId xmlns:a16="http://schemas.microsoft.com/office/drawing/2014/main" id="{B6B8B740-EBCA-4A89-8775-42770E8E98AF}"/>
              </a:ext>
            </a:extLst>
          </p:cNvPr>
          <p:cNvSpPr txBox="1"/>
          <p:nvPr userDrawn="1"/>
        </p:nvSpPr>
        <p:spPr>
          <a:xfrm>
            <a:off x="609600" y="667246"/>
            <a:ext cx="2692400" cy="707886"/>
          </a:xfrm>
          <a:prstGeom prst="rect">
            <a:avLst/>
          </a:prstGeom>
          <a:noFill/>
        </p:spPr>
        <p:txBody>
          <a:bodyPr wrap="square" rtlCol="0">
            <a:spAutoFit/>
          </a:bodyPr>
          <a:lstStyle/>
          <a:p>
            <a:r>
              <a:rPr lang="en-US" sz="4000" b="1" dirty="0">
                <a:solidFill>
                  <a:schemeClr val="accent1"/>
                </a:solidFill>
                <a:latin typeface="+mj-lt"/>
              </a:rPr>
              <a:t>AGENDA</a:t>
            </a:r>
          </a:p>
        </p:txBody>
      </p:sp>
    </p:spTree>
    <p:extLst>
      <p:ext uri="{BB962C8B-B14F-4D97-AF65-F5344CB8AC3E}">
        <p14:creationId xmlns:p14="http://schemas.microsoft.com/office/powerpoint/2010/main" val="3426810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5BA40AF3-DE8E-4D75-884D-AF8077334A27}"/>
              </a:ext>
            </a:extLst>
          </p:cNvPr>
          <p:cNvSpPr/>
          <p:nvPr/>
        </p:nvSpPr>
        <p:spPr>
          <a:xfrm rot="16200000">
            <a:off x="-938848" y="2288540"/>
            <a:ext cx="6959283" cy="2544762"/>
          </a:xfrm>
          <a:prstGeom prst="triangle">
            <a:avLst/>
          </a:prstGeom>
          <a:solidFill>
            <a:schemeClr val="tx1"/>
          </a:solidFill>
          <a:ln w="133350">
            <a:solidFill>
              <a:srgbClr val="EC922E"/>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Rectangle 3">
            <a:extLst>
              <a:ext uri="{FF2B5EF4-FFF2-40B4-BE49-F238E27FC236}">
                <a16:creationId xmlns:a16="http://schemas.microsoft.com/office/drawing/2014/main" id="{51E991CD-F412-424A-8064-3ADB955B48F1}"/>
              </a:ext>
            </a:extLst>
          </p:cNvPr>
          <p:cNvSpPr/>
          <p:nvPr/>
        </p:nvSpPr>
        <p:spPr>
          <a:xfrm>
            <a:off x="3740150" y="-166688"/>
            <a:ext cx="8645525" cy="83073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pic>
        <p:nvPicPr>
          <p:cNvPr id="6" name="Picture 19">
            <a:extLst>
              <a:ext uri="{FF2B5EF4-FFF2-40B4-BE49-F238E27FC236}">
                <a16:creationId xmlns:a16="http://schemas.microsoft.com/office/drawing/2014/main" id="{9D8B7AA8-106A-4242-9216-5FE3D58B40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09238" y="6043613"/>
            <a:ext cx="14017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50177" y="1171720"/>
            <a:ext cx="9041823" cy="1143000"/>
          </a:xfrm>
        </p:spPr>
        <p:txBody>
          <a:bodyPr/>
          <a:lstStyle>
            <a:lvl1pPr algn="l">
              <a:defRPr b="1" i="0">
                <a:solidFill>
                  <a:srgbClr val="112845"/>
                </a:solidFill>
                <a:latin typeface="+mn-lt"/>
              </a:defRPr>
            </a:lvl1pPr>
          </a:lstStyle>
          <a:p>
            <a:r>
              <a:rPr lang="en-US" dirty="0"/>
              <a:t>Click to edit Master title style</a:t>
            </a:r>
          </a:p>
        </p:txBody>
      </p:sp>
      <p:sp>
        <p:nvSpPr>
          <p:cNvPr id="8" name="Text Placeholder 7">
            <a:extLst>
              <a:ext uri="{FF2B5EF4-FFF2-40B4-BE49-F238E27FC236}">
                <a16:creationId xmlns:a16="http://schemas.microsoft.com/office/drawing/2014/main" id="{A139660D-A6EC-464E-928C-F0B1927524D2}"/>
              </a:ext>
            </a:extLst>
          </p:cNvPr>
          <p:cNvSpPr>
            <a:spLocks noGrp="1"/>
          </p:cNvSpPr>
          <p:nvPr>
            <p:ph type="body" sz="quarter" idx="10"/>
          </p:nvPr>
        </p:nvSpPr>
        <p:spPr>
          <a:xfrm>
            <a:off x="3150177" y="2631439"/>
            <a:ext cx="8970702" cy="3412173"/>
          </a:xfrm>
        </p:spPr>
        <p:txBody>
          <a:bodyPr/>
          <a:lstStyle>
            <a:lvl1pPr>
              <a:defRPr baseline="0">
                <a:solidFill>
                  <a:schemeClr val="bg1"/>
                </a:solidFill>
              </a:defRPr>
            </a:lvl1pPr>
            <a:lvl2pPr>
              <a:defRPr baseline="0">
                <a:solidFill>
                  <a:schemeClr val="bg1"/>
                </a:solidFill>
              </a:defRPr>
            </a:lvl2pPr>
          </a:lstStyle>
          <a:p>
            <a:pPr lvl="0"/>
            <a:r>
              <a:rPr lang="en-US" dirty="0"/>
              <a:t>Edit Master text styles</a:t>
            </a:r>
          </a:p>
          <a:p>
            <a:pPr lvl="1"/>
            <a:r>
              <a:rPr lang="en-US" dirty="0"/>
              <a:t>Sub items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671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D4B05BD0-E157-4AEE-A41A-103569D67798}"/>
              </a:ext>
            </a:extLst>
          </p:cNvPr>
          <p:cNvSpPr/>
          <p:nvPr/>
        </p:nvSpPr>
        <p:spPr>
          <a:xfrm rot="5400000">
            <a:off x="5978525" y="2128838"/>
            <a:ext cx="7278688" cy="2544762"/>
          </a:xfrm>
          <a:prstGeom prst="triangle">
            <a:avLst/>
          </a:prstGeom>
          <a:solidFill>
            <a:schemeClr val="tx1"/>
          </a:solidFill>
          <a:ln w="133350">
            <a:solidFill>
              <a:srgbClr val="EC922E"/>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Rectangle 3">
            <a:extLst>
              <a:ext uri="{FF2B5EF4-FFF2-40B4-BE49-F238E27FC236}">
                <a16:creationId xmlns:a16="http://schemas.microsoft.com/office/drawing/2014/main" id="{A8D0A699-CADD-4CA6-9EAA-0F2A6F6A329A}"/>
              </a:ext>
            </a:extLst>
          </p:cNvPr>
          <p:cNvSpPr/>
          <p:nvPr/>
        </p:nvSpPr>
        <p:spPr>
          <a:xfrm>
            <a:off x="0" y="0"/>
            <a:ext cx="8413750" cy="71516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pic>
        <p:nvPicPr>
          <p:cNvPr id="6" name="Picture 19">
            <a:extLst>
              <a:ext uri="{FF2B5EF4-FFF2-40B4-BE49-F238E27FC236}">
                <a16:creationId xmlns:a16="http://schemas.microsoft.com/office/drawing/2014/main" id="{E1B3DA53-EE86-46C2-9540-D643FBB2B2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3" y="6043613"/>
            <a:ext cx="14017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239" y="818660"/>
            <a:ext cx="8321041" cy="1143000"/>
          </a:xfrm>
        </p:spPr>
        <p:txBody>
          <a:bodyPr/>
          <a:lstStyle>
            <a:lvl1pPr algn="l">
              <a:defRPr b="1" i="0">
                <a:solidFill>
                  <a:srgbClr val="112845"/>
                </a:solidFill>
                <a:latin typeface="+mn-lt"/>
              </a:defRPr>
            </a:lvl1pPr>
          </a:lstStyle>
          <a:p>
            <a:r>
              <a:rPr lang="en-US" dirty="0"/>
              <a:t>Click to edit Master title style</a:t>
            </a:r>
          </a:p>
        </p:txBody>
      </p:sp>
      <p:sp>
        <p:nvSpPr>
          <p:cNvPr id="7" name="Content Placeholder 2">
            <a:extLst>
              <a:ext uri="{FF2B5EF4-FFF2-40B4-BE49-F238E27FC236}">
                <a16:creationId xmlns:a16="http://schemas.microsoft.com/office/drawing/2014/main" id="{9FDC8095-0ED5-482B-A183-DABB546D7979}"/>
              </a:ext>
            </a:extLst>
          </p:cNvPr>
          <p:cNvSpPr>
            <a:spLocks noGrp="1"/>
          </p:cNvSpPr>
          <p:nvPr>
            <p:ph idx="1"/>
          </p:nvPr>
        </p:nvSpPr>
        <p:spPr>
          <a:xfrm>
            <a:off x="396239" y="2170546"/>
            <a:ext cx="9072881" cy="3712094"/>
          </a:xfrm>
        </p:spPr>
        <p:txBody>
          <a:bodyPr/>
          <a:lstStyle>
            <a:lvl1pPr>
              <a:defRPr b="0">
                <a:solidFill>
                  <a:schemeClr val="bg1"/>
                </a:solidFill>
              </a:defRPr>
            </a:lvl1pPr>
            <a:lvl2pPr>
              <a:defRPr b="0">
                <a:solidFill>
                  <a:schemeClr val="bg1"/>
                </a:solidFill>
              </a:defRPr>
            </a:lvl2pPr>
            <a:lvl3pPr>
              <a:defRPr b="0"/>
            </a:lvl3pPr>
            <a:lvl4pPr>
              <a:defRPr b="0"/>
            </a:lvl4pPr>
            <a:lvl5pPr>
              <a:defRPr b="0"/>
            </a:lvl5pPr>
          </a:lstStyle>
          <a:p>
            <a:pPr lvl="0"/>
            <a:r>
              <a:rPr lang="en-US" dirty="0"/>
              <a:t>Edit Master text styles</a:t>
            </a:r>
          </a:p>
          <a:p>
            <a:pPr lvl="1"/>
            <a:r>
              <a:rPr lang="en-US" dirty="0"/>
              <a:t>Sub items</a:t>
            </a:r>
          </a:p>
        </p:txBody>
      </p:sp>
    </p:spTree>
    <p:extLst>
      <p:ext uri="{BB962C8B-B14F-4D97-AF65-F5344CB8AC3E}">
        <p14:creationId xmlns:p14="http://schemas.microsoft.com/office/powerpoint/2010/main" val="380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31FB5D-7E4D-4DD7-812D-DFEBFFE0357A}"/>
              </a:ext>
            </a:extLst>
          </p:cNvPr>
          <p:cNvSpPr/>
          <p:nvPr/>
        </p:nvSpPr>
        <p:spPr>
          <a:xfrm>
            <a:off x="-461963" y="6126163"/>
            <a:ext cx="12653963" cy="731837"/>
          </a:xfrm>
          <a:prstGeom prst="rect">
            <a:avLst/>
          </a:prstGeom>
          <a:solidFill>
            <a:srgbClr val="EC922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14FF5954-9495-4E15-978B-E97EB284A558}"/>
              </a:ext>
            </a:extLst>
          </p:cNvPr>
          <p:cNvSpPr/>
          <p:nvPr/>
        </p:nvSpPr>
        <p:spPr>
          <a:xfrm>
            <a:off x="9591041" y="6043613"/>
            <a:ext cx="1727200" cy="81438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 name="Picture 19">
            <a:extLst>
              <a:ext uri="{FF2B5EF4-FFF2-40B4-BE49-F238E27FC236}">
                <a16:creationId xmlns:a16="http://schemas.microsoft.com/office/drawing/2014/main" id="{D05A1FB3-F44A-488E-B500-08FD1A28B7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18688" y="6126163"/>
            <a:ext cx="1403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428192"/>
            <a:ext cx="10972800" cy="1143000"/>
          </a:xfrm>
        </p:spPr>
        <p:txBody>
          <a:bodyPr/>
          <a:lstStyle>
            <a:lvl1pPr>
              <a:defRPr b="1" i="0">
                <a:latin typeface="+mn-lt"/>
              </a:defRPr>
            </a:lvl1pPr>
          </a:lstStyle>
          <a:p>
            <a:r>
              <a:rPr lang="en-US" dirty="0"/>
              <a:t>Click to edit Master title style</a:t>
            </a:r>
          </a:p>
        </p:txBody>
      </p:sp>
      <p:sp>
        <p:nvSpPr>
          <p:cNvPr id="3" name="Content Placeholder 2"/>
          <p:cNvSpPr>
            <a:spLocks noGrp="1"/>
          </p:cNvSpPr>
          <p:nvPr>
            <p:ph idx="1"/>
          </p:nvPr>
        </p:nvSpPr>
        <p:spPr>
          <a:xfrm>
            <a:off x="609601" y="1998661"/>
            <a:ext cx="5448299" cy="3309939"/>
          </a:xfrm>
        </p:spPr>
        <p:txBody>
          <a:bodyPr/>
          <a:lstStyle>
            <a:lvl1pPr>
              <a:defRPr b="0"/>
            </a:lvl1pPr>
            <a:lvl2pPr>
              <a:defRPr b="0"/>
            </a:lvl2pPr>
            <a:lvl3pPr>
              <a:defRPr b="0"/>
            </a:lvl3pPr>
            <a:lvl4pPr>
              <a:defRPr b="0"/>
            </a:lvl4pPr>
            <a:lvl5pPr>
              <a:defRPr b="0"/>
            </a:lvl5pPr>
          </a:lstStyle>
          <a:p>
            <a:pPr lvl="0"/>
            <a:r>
              <a:rPr lang="en-US" dirty="0"/>
              <a:t>Edit Master text styles</a:t>
            </a:r>
          </a:p>
        </p:txBody>
      </p:sp>
      <p:sp>
        <p:nvSpPr>
          <p:cNvPr id="7" name="Content Placeholder 2">
            <a:extLst>
              <a:ext uri="{FF2B5EF4-FFF2-40B4-BE49-F238E27FC236}">
                <a16:creationId xmlns:a16="http://schemas.microsoft.com/office/drawing/2014/main" id="{8338B61C-7CCD-4C8C-B0A5-B36A1D812FDF}"/>
              </a:ext>
            </a:extLst>
          </p:cNvPr>
          <p:cNvSpPr>
            <a:spLocks noGrp="1"/>
          </p:cNvSpPr>
          <p:nvPr>
            <p:ph idx="10"/>
          </p:nvPr>
        </p:nvSpPr>
        <p:spPr>
          <a:xfrm>
            <a:off x="6326981" y="1998661"/>
            <a:ext cx="5255419" cy="3309939"/>
          </a:xfrm>
        </p:spPr>
        <p:txBody>
          <a:bodyPr/>
          <a:lstStyle>
            <a:lvl1pPr>
              <a:defRPr b="0"/>
            </a:lvl1pPr>
            <a:lvl2pPr>
              <a:defRPr b="0"/>
            </a:lvl2pPr>
            <a:lvl3pPr>
              <a:defRPr b="0"/>
            </a:lvl3pPr>
            <a:lvl4pPr>
              <a:defRPr b="0"/>
            </a:lvl4pPr>
            <a:lvl5pPr>
              <a:defRPr b="0"/>
            </a:lvl5pPr>
          </a:lstStyle>
          <a:p>
            <a:pPr lvl="0"/>
            <a:r>
              <a:rPr lang="en-US" dirty="0"/>
              <a:t>Edit Master text styles</a:t>
            </a:r>
          </a:p>
        </p:txBody>
      </p:sp>
    </p:spTree>
    <p:extLst>
      <p:ext uri="{BB962C8B-B14F-4D97-AF65-F5344CB8AC3E}">
        <p14:creationId xmlns:p14="http://schemas.microsoft.com/office/powerpoint/2010/main" val="333673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31FB5D-7E4D-4DD7-812D-DFEBFFE0357A}"/>
              </a:ext>
            </a:extLst>
          </p:cNvPr>
          <p:cNvSpPr/>
          <p:nvPr/>
        </p:nvSpPr>
        <p:spPr>
          <a:xfrm>
            <a:off x="0" y="6126163"/>
            <a:ext cx="12653963" cy="731837"/>
          </a:xfrm>
          <a:prstGeom prst="rect">
            <a:avLst/>
          </a:prstGeom>
          <a:solidFill>
            <a:srgbClr val="EC922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14FF5954-9495-4E15-978B-E97EB284A558}"/>
              </a:ext>
            </a:extLst>
          </p:cNvPr>
          <p:cNvSpPr/>
          <p:nvPr/>
        </p:nvSpPr>
        <p:spPr>
          <a:xfrm>
            <a:off x="9656763" y="5851525"/>
            <a:ext cx="1727200" cy="110331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 name="Picture 19">
            <a:extLst>
              <a:ext uri="{FF2B5EF4-FFF2-40B4-BE49-F238E27FC236}">
                <a16:creationId xmlns:a16="http://schemas.microsoft.com/office/drawing/2014/main" id="{D05A1FB3-F44A-488E-B500-08FD1A28B7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18688" y="6043613"/>
            <a:ext cx="14033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644092"/>
            <a:ext cx="10972800" cy="1143000"/>
          </a:xfrm>
        </p:spPr>
        <p:txBody>
          <a:bodyPr/>
          <a:lstStyle>
            <a:lvl1pPr>
              <a:defRPr b="1" i="0">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609600" y="2050473"/>
            <a:ext cx="10972799" cy="4075690"/>
          </a:xfrm>
        </p:spPr>
        <p:txBody>
          <a:bodyPr/>
          <a:lstStyle>
            <a:lvl1pPr>
              <a:defRPr b="0"/>
            </a:lvl1pPr>
            <a:lvl2pPr>
              <a:defRPr b="0"/>
            </a:lvl2pPr>
            <a:lvl3pPr>
              <a:defRPr b="0"/>
            </a:lvl3pPr>
            <a:lvl4pPr>
              <a:defRPr b="0"/>
            </a:lvl4pPr>
            <a:lvl5pPr>
              <a:defRPr b="0"/>
            </a:lvl5pPr>
          </a:lstStyle>
          <a:p>
            <a:pPr lvl="0"/>
            <a:r>
              <a:rPr lang="en-US" dirty="0"/>
              <a:t>Edit Master text styles</a:t>
            </a:r>
          </a:p>
        </p:txBody>
      </p:sp>
    </p:spTree>
    <p:extLst>
      <p:ext uri="{BB962C8B-B14F-4D97-AF65-F5344CB8AC3E}">
        <p14:creationId xmlns:p14="http://schemas.microsoft.com/office/powerpoint/2010/main" val="308383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E9ECF9-B157-4D44-8C05-ECCC19DE3AB5}"/>
              </a:ext>
            </a:extLst>
          </p:cNvPr>
          <p:cNvSpPr/>
          <p:nvPr/>
        </p:nvSpPr>
        <p:spPr>
          <a:xfrm>
            <a:off x="9656763" y="5851525"/>
            <a:ext cx="1727200" cy="110331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19">
            <a:extLst>
              <a:ext uri="{FF2B5EF4-FFF2-40B4-BE49-F238E27FC236}">
                <a16:creationId xmlns:a16="http://schemas.microsoft.com/office/drawing/2014/main" id="{30155658-5775-454F-BDE2-E64AC9A871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18688" y="6043613"/>
            <a:ext cx="14033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644092"/>
            <a:ext cx="10972800" cy="1143000"/>
          </a:xfrm>
        </p:spPr>
        <p:txBody>
          <a:bodyPr/>
          <a:lstStyle>
            <a:lvl1pPr>
              <a:defRPr b="1" i="0">
                <a:latin typeface="+mn-lt"/>
              </a:defRPr>
            </a:lvl1pPr>
          </a:lstStyle>
          <a:p>
            <a:r>
              <a:rPr lang="en-US" dirty="0"/>
              <a:t>Click to edit Master title style</a:t>
            </a:r>
          </a:p>
        </p:txBody>
      </p:sp>
      <p:sp>
        <p:nvSpPr>
          <p:cNvPr id="3" name="Content Placeholder 2"/>
          <p:cNvSpPr>
            <a:spLocks noGrp="1"/>
          </p:cNvSpPr>
          <p:nvPr>
            <p:ph idx="1"/>
          </p:nvPr>
        </p:nvSpPr>
        <p:spPr>
          <a:xfrm>
            <a:off x="609600" y="2050473"/>
            <a:ext cx="10972799" cy="4075690"/>
          </a:xfrm>
        </p:spPr>
        <p:txBody>
          <a:bodyPr/>
          <a:lstStyle>
            <a:lvl1pPr>
              <a:defRPr b="0"/>
            </a:lvl1pPr>
            <a:lvl2pPr>
              <a:defRPr b="0"/>
            </a:lvl2pPr>
            <a:lvl3pPr>
              <a:defRPr b="0"/>
            </a:lvl3pPr>
            <a:lvl4pPr>
              <a:defRPr b="0"/>
            </a:lvl4pPr>
            <a:lvl5pPr>
              <a:defRPr b="0"/>
            </a:lvl5pPr>
          </a:lstStyle>
          <a:p>
            <a:pPr lvl="0"/>
            <a:r>
              <a:rPr lang="en-US"/>
              <a:t>Edit Master text styles</a:t>
            </a:r>
          </a:p>
        </p:txBody>
      </p:sp>
    </p:spTree>
    <p:extLst>
      <p:ext uri="{BB962C8B-B14F-4D97-AF65-F5344CB8AC3E}">
        <p14:creationId xmlns:p14="http://schemas.microsoft.com/office/powerpoint/2010/main" val="13958864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2C2CA4-2178-4188-8428-A6AA18DA4EA1}"/>
              </a:ext>
            </a:extLst>
          </p:cNvPr>
          <p:cNvSpPr txBox="1"/>
          <p:nvPr userDrawn="1"/>
        </p:nvSpPr>
        <p:spPr>
          <a:xfrm>
            <a:off x="116840" y="749201"/>
            <a:ext cx="5410200" cy="1107996"/>
          </a:xfrm>
          <a:prstGeom prst="rect">
            <a:avLst/>
          </a:prstGeom>
          <a:noFill/>
        </p:spPr>
        <p:txBody>
          <a:bodyPr wrap="square" rtlCol="0">
            <a:spAutoFit/>
          </a:bodyPr>
          <a:lstStyle/>
          <a:p>
            <a:pPr algn="ctr"/>
            <a:r>
              <a:rPr lang="en-US" sz="6600" b="1" baseline="0" dirty="0">
                <a:solidFill>
                  <a:schemeClr val="tx2"/>
                </a:solidFill>
                <a:latin typeface="+mj-lt"/>
              </a:rPr>
              <a:t>Questions</a:t>
            </a:r>
          </a:p>
        </p:txBody>
      </p:sp>
      <p:sp>
        <p:nvSpPr>
          <p:cNvPr id="4" name="Rectangle 3">
            <a:extLst>
              <a:ext uri="{FF2B5EF4-FFF2-40B4-BE49-F238E27FC236}">
                <a16:creationId xmlns:a16="http://schemas.microsoft.com/office/drawing/2014/main" id="{EAB4BEAC-1237-4020-BADD-CDAF85A7869C}"/>
              </a:ext>
            </a:extLst>
          </p:cNvPr>
          <p:cNvSpPr/>
          <p:nvPr userDrawn="1"/>
        </p:nvSpPr>
        <p:spPr>
          <a:xfrm>
            <a:off x="3657600" y="914400"/>
            <a:ext cx="4343400" cy="5386090"/>
          </a:xfrm>
          <a:prstGeom prst="rect">
            <a:avLst/>
          </a:prstGeom>
          <a:noFill/>
        </p:spPr>
        <p:txBody>
          <a:bodyPr wrap="square" lIns="91440" tIns="45720" rIns="91440" bIns="45720">
            <a:spAutoFit/>
          </a:bodyPr>
          <a:lstStyle/>
          <a:p>
            <a:pPr algn="ctr"/>
            <a:r>
              <a:rPr lang="en-US" sz="34400" b="1" cap="none" spc="0" baseline="0" dirty="0">
                <a:ln w="12700">
                  <a:noFill/>
                  <a:prstDash val="solid"/>
                </a:ln>
                <a:solidFill>
                  <a:schemeClr val="tx2"/>
                </a:solidFill>
                <a:effectLst>
                  <a:outerShdw blurRad="60007" dist="200025" dir="15000000" sy="30000" kx="-1800000" algn="bl" rotWithShape="0">
                    <a:prstClr val="black">
                      <a:alpha val="32000"/>
                    </a:prstClr>
                  </a:outerShdw>
                </a:effectLst>
              </a:rPr>
              <a:t>?</a:t>
            </a:r>
          </a:p>
        </p:txBody>
      </p:sp>
    </p:spTree>
    <p:extLst>
      <p:ext uri="{BB962C8B-B14F-4D97-AF65-F5344CB8AC3E}">
        <p14:creationId xmlns:p14="http://schemas.microsoft.com/office/powerpoint/2010/main" val="428512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2D79E-DA1A-4DEC-B134-9526B3F76792}"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415BD-7D6A-44ED-9625-DC38AF6B2181}" type="slidenum">
              <a:rPr lang="en-US" smtClean="0"/>
              <a:t>‹#›</a:t>
            </a:fld>
            <a:endParaRPr lang="en-US"/>
          </a:p>
        </p:txBody>
      </p:sp>
    </p:spTree>
    <p:extLst>
      <p:ext uri="{BB962C8B-B14F-4D97-AF65-F5344CB8AC3E}">
        <p14:creationId xmlns:p14="http://schemas.microsoft.com/office/powerpoint/2010/main" val="355117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12845"/>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EB9E970-22C3-447A-A059-FDBF5FE623F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98FE40F0-9FF8-43D2-9D5F-76511F2CE514}"/>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 bg1="dk1" tx1="lt1" bg2="dk2" tx2="lt2" accent1="accent1" accent2="accent2" accent3="accent3" accent4="accent4" accent5="accent5" accent6="accent6" hlink="hlink" folHlink="folHlink"/>
  <p:sldLayoutIdLst>
    <p:sldLayoutId id="2147483673" r:id="rId1"/>
    <p:sldLayoutId id="2147483665" r:id="rId2"/>
    <p:sldLayoutId id="2147483663" r:id="rId3"/>
    <p:sldLayoutId id="2147483664" r:id="rId4"/>
    <p:sldLayoutId id="2147483668" r:id="rId5"/>
    <p:sldLayoutId id="2147483672" r:id="rId6"/>
    <p:sldLayoutId id="2147483666" r:id="rId7"/>
    <p:sldLayoutId id="2147483670" r:id="rId8"/>
    <p:sldLayoutId id="2147483676" r:id="rId9"/>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Franklin Gothic Book" panose="020B0503020102020204" pitchFamily="34" charset="0"/>
        </a:defRPr>
      </a:lvl2pPr>
      <a:lvl3pPr algn="ctr" defTabSz="457200" rtl="0" eaLnBrk="1" fontAlgn="base" hangingPunct="1">
        <a:spcBef>
          <a:spcPct val="0"/>
        </a:spcBef>
        <a:spcAft>
          <a:spcPct val="0"/>
        </a:spcAft>
        <a:defRPr sz="4400">
          <a:solidFill>
            <a:schemeClr val="tx1"/>
          </a:solidFill>
          <a:latin typeface="Franklin Gothic Book" panose="020B0503020102020204" pitchFamily="34" charset="0"/>
        </a:defRPr>
      </a:lvl3pPr>
      <a:lvl4pPr algn="ctr" defTabSz="457200" rtl="0" eaLnBrk="1" fontAlgn="base" hangingPunct="1">
        <a:spcBef>
          <a:spcPct val="0"/>
        </a:spcBef>
        <a:spcAft>
          <a:spcPct val="0"/>
        </a:spcAft>
        <a:defRPr sz="4400">
          <a:solidFill>
            <a:schemeClr val="tx1"/>
          </a:solidFill>
          <a:latin typeface="Franklin Gothic Book" panose="020B0503020102020204" pitchFamily="34" charset="0"/>
        </a:defRPr>
      </a:lvl4pPr>
      <a:lvl5pPr algn="ctr" defTabSz="457200"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defTabSz="457200"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defTabSz="457200"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defTabSz="457200"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defTabSz="457200" rtl="0" eaLnBrk="1" fontAlgn="base" hangingPunct="1">
        <a:spcBef>
          <a:spcPct val="0"/>
        </a:spcBef>
        <a:spcAft>
          <a:spcPct val="0"/>
        </a:spcAft>
        <a:defRPr sz="4400">
          <a:solidFill>
            <a:schemeClr val="tx1"/>
          </a:solidFill>
          <a:latin typeface="Franklin Gothic Book" panose="020B05030201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65AC3-979A-44F5-BFE7-D34526149AC4}"/>
              </a:ext>
            </a:extLst>
          </p:cNvPr>
          <p:cNvSpPr>
            <a:spLocks noGrp="1"/>
          </p:cNvSpPr>
          <p:nvPr>
            <p:ph type="title"/>
          </p:nvPr>
        </p:nvSpPr>
        <p:spPr>
          <a:xfrm>
            <a:off x="3129582" y="3028072"/>
            <a:ext cx="9041823" cy="1143000"/>
          </a:xfrm>
        </p:spPr>
        <p:txBody>
          <a:bodyPr/>
          <a:lstStyle/>
          <a:p>
            <a:pPr algn="ctr"/>
            <a:r>
              <a:rPr lang="en-US" sz="6600" dirty="0"/>
              <a:t>Student Rights Regarding Walkouts and Other Protests</a:t>
            </a:r>
            <a:br>
              <a:rPr lang="en-US" dirty="0"/>
            </a:br>
            <a:br>
              <a:rPr lang="en-US" dirty="0"/>
            </a:br>
            <a:r>
              <a:rPr lang="en-US" sz="2800" dirty="0"/>
              <a:t>Haley </a:t>
            </a:r>
            <a:r>
              <a:rPr lang="en-US" sz="2800" dirty="0" err="1"/>
              <a:t>Percell</a:t>
            </a:r>
            <a:r>
              <a:rPr lang="en-US" sz="2800" dirty="0"/>
              <a:t>, OSBA Director of Litigation</a:t>
            </a:r>
            <a:br>
              <a:rPr lang="en-US" sz="2800" dirty="0"/>
            </a:br>
            <a:r>
              <a:rPr lang="en-US" sz="2800" dirty="0"/>
              <a:t>Spencer Lewis, OSBA Member Services Attorney</a:t>
            </a:r>
            <a:br>
              <a:rPr lang="en-US" sz="2800" dirty="0"/>
            </a:br>
            <a:r>
              <a:rPr lang="en-US" sz="2800" dirty="0"/>
              <a:t>Lauren Lewis, OSBA law clerk</a:t>
            </a:r>
          </a:p>
        </p:txBody>
      </p:sp>
    </p:spTree>
    <p:extLst>
      <p:ext uri="{BB962C8B-B14F-4D97-AF65-F5344CB8AC3E}">
        <p14:creationId xmlns:p14="http://schemas.microsoft.com/office/powerpoint/2010/main" val="2490627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11F0-97AD-4C7B-B6EA-A65F469A8D21}"/>
              </a:ext>
            </a:extLst>
          </p:cNvPr>
          <p:cNvSpPr>
            <a:spLocks noGrp="1"/>
          </p:cNvSpPr>
          <p:nvPr>
            <p:ph type="title"/>
          </p:nvPr>
        </p:nvSpPr>
        <p:spPr>
          <a:xfrm>
            <a:off x="609599" y="50968"/>
            <a:ext cx="10972800" cy="1143000"/>
          </a:xfrm>
        </p:spPr>
        <p:txBody>
          <a:bodyPr/>
          <a:lstStyle/>
          <a:p>
            <a:r>
              <a:rPr lang="en-US" dirty="0"/>
              <a:t>What is Viewpoint Discrimination?</a:t>
            </a:r>
          </a:p>
        </p:txBody>
      </p:sp>
      <p:sp>
        <p:nvSpPr>
          <p:cNvPr id="3" name="Content Placeholder 2">
            <a:extLst>
              <a:ext uri="{FF2B5EF4-FFF2-40B4-BE49-F238E27FC236}">
                <a16:creationId xmlns:a16="http://schemas.microsoft.com/office/drawing/2014/main" id="{DE9B8644-8391-4430-BAE6-DA36AE3BFD32}"/>
              </a:ext>
            </a:extLst>
          </p:cNvPr>
          <p:cNvSpPr>
            <a:spLocks noGrp="1"/>
          </p:cNvSpPr>
          <p:nvPr>
            <p:ph idx="1"/>
          </p:nvPr>
        </p:nvSpPr>
        <p:spPr>
          <a:xfrm>
            <a:off x="609599" y="1193968"/>
            <a:ext cx="10972800" cy="4902032"/>
          </a:xfrm>
        </p:spPr>
        <p:txBody>
          <a:bodyPr/>
          <a:lstStyle/>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r>
              <a:rPr lang="en-US" sz="2400" dirty="0"/>
              <a:t>“</a:t>
            </a:r>
            <a:r>
              <a:rPr lang="en-US" sz="2000" dirty="0"/>
              <a:t>If there is a bedrock principle underlying the First Amendment, it is that the government may not prohibit the expression of an idea simply because society finds the idea itself offensive or disagreeable.” </a:t>
            </a:r>
            <a:r>
              <a:rPr lang="en-US" sz="1600" dirty="0"/>
              <a:t>-</a:t>
            </a:r>
            <a:r>
              <a:rPr lang="en-US" sz="1600" i="1" dirty="0" err="1"/>
              <a:t>Matal</a:t>
            </a:r>
            <a:r>
              <a:rPr lang="en-US" sz="1600" i="1" dirty="0"/>
              <a:t> v. Tam</a:t>
            </a:r>
          </a:p>
          <a:p>
            <a:pPr marL="0" indent="0">
              <a:buNone/>
            </a:pPr>
            <a:endParaRPr lang="en-US" sz="2000" dirty="0"/>
          </a:p>
          <a:p>
            <a:pPr marL="0" lvl="0" indent="0" algn="ctr" defTabSz="914400" eaLnBrk="0" hangingPunct="0">
              <a:spcBef>
                <a:spcPct val="30000"/>
              </a:spcBef>
              <a:buNone/>
              <a:defRPr/>
            </a:pPr>
            <a:r>
              <a:rPr lang="en-US" sz="2400" dirty="0" err="1"/>
              <a:t>Matal</a:t>
            </a:r>
            <a:r>
              <a:rPr lang="en-US" sz="2400" dirty="0"/>
              <a:t> v. Tam Test:</a:t>
            </a:r>
          </a:p>
          <a:p>
            <a:pPr marL="0" lvl="0" indent="0" defTabSz="914400" eaLnBrk="0" hangingPunct="0">
              <a:spcBef>
                <a:spcPct val="30000"/>
              </a:spcBef>
              <a:buNone/>
              <a:defRPr/>
            </a:pPr>
            <a:r>
              <a:rPr lang="en-US" sz="2000" dirty="0"/>
              <a:t>“[W]</a:t>
            </a:r>
            <a:r>
              <a:rPr lang="en-US" sz="2000" dirty="0" err="1"/>
              <a:t>hether</a:t>
            </a:r>
            <a:r>
              <a:rPr lang="en-US" sz="2000" dirty="0"/>
              <a:t>—within the relevant subject category—the government has singled out a subset of messages for disfavor based on the views expressed.”</a:t>
            </a:r>
            <a:br>
              <a:rPr lang="en-US" sz="2800" dirty="0"/>
            </a:br>
            <a:br>
              <a:rPr lang="en-US" dirty="0"/>
            </a:br>
            <a:endParaRPr lang="en-US" dirty="0"/>
          </a:p>
        </p:txBody>
      </p:sp>
    </p:spTree>
    <p:extLst>
      <p:ext uri="{BB962C8B-B14F-4D97-AF65-F5344CB8AC3E}">
        <p14:creationId xmlns:p14="http://schemas.microsoft.com/office/powerpoint/2010/main" val="301578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11F0-97AD-4C7B-B6EA-A65F469A8D21}"/>
              </a:ext>
            </a:extLst>
          </p:cNvPr>
          <p:cNvSpPr>
            <a:spLocks noGrp="1"/>
          </p:cNvSpPr>
          <p:nvPr>
            <p:ph type="title"/>
          </p:nvPr>
        </p:nvSpPr>
        <p:spPr>
          <a:xfrm>
            <a:off x="609599" y="50968"/>
            <a:ext cx="10972800" cy="1143000"/>
          </a:xfrm>
        </p:spPr>
        <p:txBody>
          <a:bodyPr/>
          <a:lstStyle/>
          <a:p>
            <a:r>
              <a:rPr lang="en-US" dirty="0"/>
              <a:t>What is Viewpoint Discrimination?</a:t>
            </a:r>
          </a:p>
        </p:txBody>
      </p:sp>
      <p:sp>
        <p:nvSpPr>
          <p:cNvPr id="26" name="Rectangle 25">
            <a:extLst>
              <a:ext uri="{FF2B5EF4-FFF2-40B4-BE49-F238E27FC236}">
                <a16:creationId xmlns:a16="http://schemas.microsoft.com/office/drawing/2014/main" id="{20A39CCD-9498-4749-8302-C21A9649D788}"/>
              </a:ext>
            </a:extLst>
          </p:cNvPr>
          <p:cNvSpPr/>
          <p:nvPr/>
        </p:nvSpPr>
        <p:spPr>
          <a:xfrm>
            <a:off x="770964" y="1645495"/>
            <a:ext cx="10443882" cy="2923877"/>
          </a:xfrm>
          <a:prstGeom prst="rect">
            <a:avLst/>
          </a:prstGeom>
        </p:spPr>
        <p:txBody>
          <a:bodyPr wrap="square">
            <a:spAutoFit/>
          </a:bodyPr>
          <a:lstStyle/>
          <a:p>
            <a:r>
              <a:rPr lang="en-US" sz="3200" dirty="0"/>
              <a:t>“The test for viewpoint discrimination is whether—within the relevant subject category—the government has singled out a subset of messages for disfavor </a:t>
            </a:r>
            <a:r>
              <a:rPr lang="en-US" sz="3200" b="1" dirty="0">
                <a:solidFill>
                  <a:srgbClr val="EC922E"/>
                </a:solidFill>
              </a:rPr>
              <a:t>based on the views expressed</a:t>
            </a:r>
            <a:r>
              <a:rPr lang="en-US" sz="3200" dirty="0"/>
              <a:t>.”</a:t>
            </a:r>
          </a:p>
          <a:p>
            <a:r>
              <a:rPr lang="en-US" sz="3200" dirty="0"/>
              <a:t>										</a:t>
            </a:r>
            <a:r>
              <a:rPr lang="en-US" sz="2400" i="1" dirty="0" err="1"/>
              <a:t>Matal</a:t>
            </a:r>
            <a:r>
              <a:rPr lang="en-US" sz="2400" i="1" dirty="0"/>
              <a:t> v. Tam</a:t>
            </a:r>
            <a:r>
              <a:rPr lang="en-US" sz="2400" dirty="0"/>
              <a:t>, 582 U.S. ___ (2017)</a:t>
            </a:r>
          </a:p>
          <a:p>
            <a:r>
              <a:rPr lang="en-US" sz="2400" dirty="0"/>
              <a:t>										</a:t>
            </a:r>
            <a:r>
              <a:rPr lang="en-US" sz="1600" dirty="0"/>
              <a:t>Opinion of Justices Kennedy, Ginsburg, Sotomayor and Kagan</a:t>
            </a:r>
          </a:p>
        </p:txBody>
      </p:sp>
    </p:spTree>
    <p:extLst>
      <p:ext uri="{BB962C8B-B14F-4D97-AF65-F5344CB8AC3E}">
        <p14:creationId xmlns:p14="http://schemas.microsoft.com/office/powerpoint/2010/main" val="4273483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D70CEE-3A3E-443D-8838-31C05F16AAAF}"/>
              </a:ext>
            </a:extLst>
          </p:cNvPr>
          <p:cNvSpPr/>
          <p:nvPr/>
        </p:nvSpPr>
        <p:spPr>
          <a:xfrm>
            <a:off x="3466826" y="2706259"/>
            <a:ext cx="143435" cy="1143000"/>
          </a:xfrm>
          <a:prstGeom prst="rect">
            <a:avLst/>
          </a:prstGeom>
          <a:solidFill>
            <a:srgbClr val="B45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8411F0-97AD-4C7B-B6EA-A65F469A8D21}"/>
              </a:ext>
            </a:extLst>
          </p:cNvPr>
          <p:cNvSpPr>
            <a:spLocks noGrp="1"/>
          </p:cNvSpPr>
          <p:nvPr>
            <p:ph type="title"/>
          </p:nvPr>
        </p:nvSpPr>
        <p:spPr>
          <a:xfrm>
            <a:off x="609599" y="50968"/>
            <a:ext cx="10972800" cy="1143000"/>
          </a:xfrm>
        </p:spPr>
        <p:txBody>
          <a:bodyPr/>
          <a:lstStyle/>
          <a:p>
            <a:r>
              <a:rPr lang="en-US" dirty="0"/>
              <a:t>What is Viewpoint Discrimination?</a:t>
            </a:r>
          </a:p>
        </p:txBody>
      </p:sp>
      <p:sp>
        <p:nvSpPr>
          <p:cNvPr id="6" name="Oval 5">
            <a:extLst>
              <a:ext uri="{FF2B5EF4-FFF2-40B4-BE49-F238E27FC236}">
                <a16:creationId xmlns:a16="http://schemas.microsoft.com/office/drawing/2014/main" id="{8403985F-070D-40D1-AD8D-159C326A0023}"/>
              </a:ext>
            </a:extLst>
          </p:cNvPr>
          <p:cNvSpPr/>
          <p:nvPr/>
        </p:nvSpPr>
        <p:spPr>
          <a:xfrm>
            <a:off x="1387014" y="2051835"/>
            <a:ext cx="1111624" cy="1143000"/>
          </a:xfrm>
          <a:prstGeom prst="ellipse">
            <a:avLst/>
          </a:prstGeom>
          <a:solidFill>
            <a:schemeClr val="tx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BBDE7C6-2323-44DC-A7E6-3DF45A363CB1}"/>
              </a:ext>
            </a:extLst>
          </p:cNvPr>
          <p:cNvSpPr/>
          <p:nvPr/>
        </p:nvSpPr>
        <p:spPr>
          <a:xfrm>
            <a:off x="1387015" y="3258166"/>
            <a:ext cx="1111624" cy="1591235"/>
          </a:xfrm>
          <a:prstGeom prst="roundRect">
            <a:avLst/>
          </a:prstGeom>
          <a:solidFill>
            <a:schemeClr val="tx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902EE4-4C31-4D2C-8540-6CA237B742F2}"/>
              </a:ext>
            </a:extLst>
          </p:cNvPr>
          <p:cNvSpPr/>
          <p:nvPr/>
        </p:nvSpPr>
        <p:spPr>
          <a:xfrm rot="458707">
            <a:off x="1387014" y="4714353"/>
            <a:ext cx="493059" cy="1290918"/>
          </a:xfrm>
          <a:prstGeom prst="rect">
            <a:avLst/>
          </a:prstGeom>
          <a:solidFill>
            <a:schemeClr val="tx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86AEFC-073A-48AE-B497-143C37F8E71A}"/>
              </a:ext>
            </a:extLst>
          </p:cNvPr>
          <p:cNvSpPr/>
          <p:nvPr/>
        </p:nvSpPr>
        <p:spPr>
          <a:xfrm rot="21024408">
            <a:off x="2026502" y="4708272"/>
            <a:ext cx="493059" cy="1290918"/>
          </a:xfrm>
          <a:prstGeom prst="rect">
            <a:avLst/>
          </a:prstGeom>
          <a:solidFill>
            <a:schemeClr val="tx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FDEE14-89A5-4070-93D9-31F9783722A7}"/>
              </a:ext>
            </a:extLst>
          </p:cNvPr>
          <p:cNvSpPr/>
          <p:nvPr/>
        </p:nvSpPr>
        <p:spPr>
          <a:xfrm>
            <a:off x="2283485" y="3258166"/>
            <a:ext cx="1416424" cy="402836"/>
          </a:xfrm>
          <a:prstGeom prst="rect">
            <a:avLst/>
          </a:prstGeom>
          <a:solidFill>
            <a:schemeClr val="tx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AF1158F-1F4B-4962-9A97-C9C04F696E33}"/>
              </a:ext>
            </a:extLst>
          </p:cNvPr>
          <p:cNvSpPr/>
          <p:nvPr/>
        </p:nvSpPr>
        <p:spPr>
          <a:xfrm rot="1832216">
            <a:off x="1044095" y="3343041"/>
            <a:ext cx="421341" cy="1421483"/>
          </a:xfrm>
          <a:prstGeom prst="rect">
            <a:avLst/>
          </a:prstGeom>
          <a:solidFill>
            <a:schemeClr val="tx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E0D49-394E-4AC0-BB9B-8C9ED745A258}"/>
              </a:ext>
            </a:extLst>
          </p:cNvPr>
          <p:cNvSpPr/>
          <p:nvPr/>
        </p:nvSpPr>
        <p:spPr>
          <a:xfrm>
            <a:off x="2722756" y="1192886"/>
            <a:ext cx="1640541" cy="1513373"/>
          </a:xfrm>
          <a:prstGeom prst="rect">
            <a:avLst/>
          </a:prstGeom>
          <a:solidFill>
            <a:schemeClr val="tx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B3CA4F-B2F3-4B2F-85A0-4F5135F747DD}"/>
              </a:ext>
            </a:extLst>
          </p:cNvPr>
          <p:cNvSpPr/>
          <p:nvPr/>
        </p:nvSpPr>
        <p:spPr>
          <a:xfrm>
            <a:off x="10007857" y="2706259"/>
            <a:ext cx="143435" cy="1143000"/>
          </a:xfrm>
          <a:prstGeom prst="rect">
            <a:avLst/>
          </a:prstGeom>
          <a:solidFill>
            <a:srgbClr val="B45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507DEF4-323D-464A-ACDE-544E2BBFFBF6}"/>
              </a:ext>
            </a:extLst>
          </p:cNvPr>
          <p:cNvSpPr/>
          <p:nvPr/>
        </p:nvSpPr>
        <p:spPr>
          <a:xfrm>
            <a:off x="7928045" y="2051835"/>
            <a:ext cx="1111624" cy="1143000"/>
          </a:xfrm>
          <a:prstGeom prst="ellipse">
            <a:avLst/>
          </a:prstGeom>
          <a:solidFill>
            <a:schemeClr val="tx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AC2D4D-7B86-498A-ADBF-9D13E4250A48}"/>
              </a:ext>
            </a:extLst>
          </p:cNvPr>
          <p:cNvSpPr/>
          <p:nvPr/>
        </p:nvSpPr>
        <p:spPr>
          <a:xfrm>
            <a:off x="7928046" y="3258166"/>
            <a:ext cx="1111624" cy="1591235"/>
          </a:xfrm>
          <a:prstGeom prst="roundRect">
            <a:avLst/>
          </a:prstGeom>
          <a:solidFill>
            <a:schemeClr val="tx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BA51197-C288-49C8-906F-CBD5779DCF96}"/>
              </a:ext>
            </a:extLst>
          </p:cNvPr>
          <p:cNvSpPr/>
          <p:nvPr/>
        </p:nvSpPr>
        <p:spPr>
          <a:xfrm rot="458707">
            <a:off x="7928045" y="4714353"/>
            <a:ext cx="493059" cy="1290918"/>
          </a:xfrm>
          <a:prstGeom prst="rect">
            <a:avLst/>
          </a:prstGeom>
          <a:solidFill>
            <a:schemeClr val="tx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33D56EA-04FC-4017-A91F-4F1A30BD7C5E}"/>
              </a:ext>
            </a:extLst>
          </p:cNvPr>
          <p:cNvSpPr/>
          <p:nvPr/>
        </p:nvSpPr>
        <p:spPr>
          <a:xfrm rot="21024408">
            <a:off x="8567533" y="4708272"/>
            <a:ext cx="493059" cy="1290918"/>
          </a:xfrm>
          <a:prstGeom prst="rect">
            <a:avLst/>
          </a:prstGeom>
          <a:solidFill>
            <a:schemeClr val="tx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41E98C-FA05-4A5A-8C6D-A9FA5A443A5A}"/>
              </a:ext>
            </a:extLst>
          </p:cNvPr>
          <p:cNvSpPr/>
          <p:nvPr/>
        </p:nvSpPr>
        <p:spPr>
          <a:xfrm>
            <a:off x="8824516" y="3258166"/>
            <a:ext cx="1416424" cy="402836"/>
          </a:xfrm>
          <a:prstGeom prst="rect">
            <a:avLst/>
          </a:prstGeom>
          <a:solidFill>
            <a:schemeClr val="tx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EEB0C7E-C9D2-4387-BFF6-955A8AE4A7A5}"/>
              </a:ext>
            </a:extLst>
          </p:cNvPr>
          <p:cNvSpPr/>
          <p:nvPr/>
        </p:nvSpPr>
        <p:spPr>
          <a:xfrm rot="1832216">
            <a:off x="7585126" y="3343041"/>
            <a:ext cx="421341" cy="1421483"/>
          </a:xfrm>
          <a:prstGeom prst="rect">
            <a:avLst/>
          </a:prstGeom>
          <a:solidFill>
            <a:schemeClr val="tx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B669C54-678F-4669-BDFC-FC228EDDA796}"/>
              </a:ext>
            </a:extLst>
          </p:cNvPr>
          <p:cNvSpPr/>
          <p:nvPr/>
        </p:nvSpPr>
        <p:spPr>
          <a:xfrm>
            <a:off x="9263787" y="1192886"/>
            <a:ext cx="1640541" cy="1513373"/>
          </a:xfrm>
          <a:prstGeom prst="rect">
            <a:avLst/>
          </a:prstGeom>
          <a:solidFill>
            <a:schemeClr val="tx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7C6B647-59DA-4BF2-A4FA-4F0BF1AF6F55}"/>
              </a:ext>
            </a:extLst>
          </p:cNvPr>
          <p:cNvSpPr txBox="1"/>
          <p:nvPr/>
        </p:nvSpPr>
        <p:spPr>
          <a:xfrm>
            <a:off x="2722755" y="1559921"/>
            <a:ext cx="1640541" cy="830997"/>
          </a:xfrm>
          <a:prstGeom prst="rect">
            <a:avLst/>
          </a:prstGeom>
          <a:noFill/>
        </p:spPr>
        <p:txBody>
          <a:bodyPr wrap="square" rtlCol="0">
            <a:spAutoFit/>
          </a:bodyPr>
          <a:lstStyle/>
          <a:p>
            <a:pPr algn="ctr"/>
            <a:r>
              <a:rPr lang="en-US" sz="4800" b="1" dirty="0">
                <a:solidFill>
                  <a:schemeClr val="bg1"/>
                </a:solidFill>
              </a:rPr>
              <a:t>YES</a:t>
            </a:r>
          </a:p>
        </p:txBody>
      </p:sp>
      <p:sp>
        <p:nvSpPr>
          <p:cNvPr id="25" name="TextBox 24">
            <a:extLst>
              <a:ext uri="{FF2B5EF4-FFF2-40B4-BE49-F238E27FC236}">
                <a16:creationId xmlns:a16="http://schemas.microsoft.com/office/drawing/2014/main" id="{856C280B-0364-47E1-832C-402CEB0C9B49}"/>
              </a:ext>
            </a:extLst>
          </p:cNvPr>
          <p:cNvSpPr txBox="1"/>
          <p:nvPr/>
        </p:nvSpPr>
        <p:spPr>
          <a:xfrm>
            <a:off x="9263787" y="1553892"/>
            <a:ext cx="1640541" cy="830997"/>
          </a:xfrm>
          <a:prstGeom prst="rect">
            <a:avLst/>
          </a:prstGeom>
          <a:noFill/>
        </p:spPr>
        <p:txBody>
          <a:bodyPr wrap="square" rtlCol="0">
            <a:spAutoFit/>
          </a:bodyPr>
          <a:lstStyle/>
          <a:p>
            <a:pPr algn="ctr"/>
            <a:r>
              <a:rPr lang="en-US" sz="4800" b="1" dirty="0">
                <a:solidFill>
                  <a:schemeClr val="bg1"/>
                </a:solidFill>
              </a:rPr>
              <a:t>NO</a:t>
            </a:r>
          </a:p>
        </p:txBody>
      </p:sp>
      <p:sp>
        <p:nvSpPr>
          <p:cNvPr id="3" name="TextBox 2">
            <a:extLst>
              <a:ext uri="{FF2B5EF4-FFF2-40B4-BE49-F238E27FC236}">
                <a16:creationId xmlns:a16="http://schemas.microsoft.com/office/drawing/2014/main" id="{38C6673C-0C58-4D99-A7D7-4ADFCFBEC318}"/>
              </a:ext>
            </a:extLst>
          </p:cNvPr>
          <p:cNvSpPr txBox="1"/>
          <p:nvPr/>
        </p:nvSpPr>
        <p:spPr>
          <a:xfrm>
            <a:off x="2722755" y="3998259"/>
            <a:ext cx="2883958" cy="923330"/>
          </a:xfrm>
          <a:prstGeom prst="rect">
            <a:avLst/>
          </a:prstGeom>
          <a:noFill/>
        </p:spPr>
        <p:txBody>
          <a:bodyPr wrap="square" rtlCol="0">
            <a:spAutoFit/>
          </a:bodyPr>
          <a:lstStyle/>
          <a:p>
            <a:r>
              <a:rPr lang="en-US" dirty="0"/>
              <a:t>Allow space</a:t>
            </a:r>
          </a:p>
          <a:p>
            <a:r>
              <a:rPr lang="en-US" dirty="0"/>
              <a:t>Excuse absences</a:t>
            </a:r>
          </a:p>
          <a:p>
            <a:r>
              <a:rPr lang="en-US" dirty="0"/>
              <a:t>Supervise</a:t>
            </a:r>
          </a:p>
        </p:txBody>
      </p:sp>
      <p:sp>
        <p:nvSpPr>
          <p:cNvPr id="26" name="TextBox 25">
            <a:extLst>
              <a:ext uri="{FF2B5EF4-FFF2-40B4-BE49-F238E27FC236}">
                <a16:creationId xmlns:a16="http://schemas.microsoft.com/office/drawing/2014/main" id="{AC454763-FCBA-4BF0-8CD3-EB98C251692B}"/>
              </a:ext>
            </a:extLst>
          </p:cNvPr>
          <p:cNvSpPr txBox="1"/>
          <p:nvPr/>
        </p:nvSpPr>
        <p:spPr>
          <a:xfrm>
            <a:off x="9263787" y="4053782"/>
            <a:ext cx="2883958" cy="923330"/>
          </a:xfrm>
          <a:prstGeom prst="rect">
            <a:avLst/>
          </a:prstGeom>
          <a:noFill/>
        </p:spPr>
        <p:txBody>
          <a:bodyPr wrap="square" rtlCol="0">
            <a:spAutoFit/>
          </a:bodyPr>
          <a:lstStyle/>
          <a:p>
            <a:r>
              <a:rPr lang="en-US" dirty="0"/>
              <a:t>Allow space</a:t>
            </a:r>
          </a:p>
          <a:p>
            <a:r>
              <a:rPr lang="en-US" dirty="0"/>
              <a:t>Excuse absences</a:t>
            </a:r>
          </a:p>
          <a:p>
            <a:r>
              <a:rPr lang="en-US" dirty="0"/>
              <a:t>Supervise</a:t>
            </a:r>
          </a:p>
        </p:txBody>
      </p:sp>
    </p:spTree>
    <p:extLst>
      <p:ext uri="{BB962C8B-B14F-4D97-AF65-F5344CB8AC3E}">
        <p14:creationId xmlns:p14="http://schemas.microsoft.com/office/powerpoint/2010/main" val="200218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7" grpId="0" animBg="1"/>
      <p:bldP spid="8" grpId="0" animBg="1"/>
      <p:bldP spid="9" grpId="0" animBg="1"/>
      <p:bldP spid="10"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p:bldP spid="25" grpId="0"/>
      <p:bldP spid="3"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2D68A-650B-495F-8830-509C0C1277CE}"/>
              </a:ext>
            </a:extLst>
          </p:cNvPr>
          <p:cNvSpPr>
            <a:spLocks noGrp="1"/>
          </p:cNvSpPr>
          <p:nvPr>
            <p:ph type="title"/>
          </p:nvPr>
        </p:nvSpPr>
        <p:spPr>
          <a:xfrm>
            <a:off x="609600" y="72592"/>
            <a:ext cx="10972800" cy="1143000"/>
          </a:xfrm>
        </p:spPr>
        <p:txBody>
          <a:bodyPr/>
          <a:lstStyle/>
          <a:p>
            <a:r>
              <a:rPr lang="en-US" dirty="0"/>
              <a:t>Creating Protest Precedent</a:t>
            </a:r>
          </a:p>
        </p:txBody>
      </p:sp>
      <p:sp>
        <p:nvSpPr>
          <p:cNvPr id="3" name="Content Placeholder 2">
            <a:extLst>
              <a:ext uri="{FF2B5EF4-FFF2-40B4-BE49-F238E27FC236}">
                <a16:creationId xmlns:a16="http://schemas.microsoft.com/office/drawing/2014/main" id="{585B0000-B63F-4272-8041-A26B5A58A4B9}"/>
              </a:ext>
            </a:extLst>
          </p:cNvPr>
          <p:cNvSpPr>
            <a:spLocks noGrp="1"/>
          </p:cNvSpPr>
          <p:nvPr>
            <p:ph idx="1"/>
          </p:nvPr>
        </p:nvSpPr>
        <p:spPr>
          <a:xfrm>
            <a:off x="0" y="1215592"/>
            <a:ext cx="10395284" cy="4851240"/>
          </a:xfrm>
        </p:spPr>
        <p:txBody>
          <a:bodyPr/>
          <a:lstStyle/>
          <a:p>
            <a:r>
              <a:rPr lang="en-US" dirty="0"/>
              <a:t>The bell can never be un-wrung. </a:t>
            </a:r>
          </a:p>
          <a:p>
            <a:endParaRPr lang="en-US" dirty="0"/>
          </a:p>
          <a:p>
            <a:r>
              <a:rPr lang="en-US" dirty="0"/>
              <a:t>If schools allow one group to use district property for a protest, the school must also allow other groups to use district property to protest. </a:t>
            </a:r>
          </a:p>
          <a:p>
            <a:endParaRPr lang="en-US" dirty="0"/>
          </a:p>
          <a:p>
            <a:r>
              <a:rPr lang="en-US" dirty="0"/>
              <a:t>Unless disruptive to the school, once protests are allowed, other protest subjects must be allowed to avoid viewpoint discrimination.</a:t>
            </a:r>
          </a:p>
        </p:txBody>
      </p:sp>
    </p:spTree>
    <p:extLst>
      <p:ext uri="{BB962C8B-B14F-4D97-AF65-F5344CB8AC3E}">
        <p14:creationId xmlns:p14="http://schemas.microsoft.com/office/powerpoint/2010/main" val="3212971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09268-8C75-4737-A6F7-AB87BB3902A0}"/>
              </a:ext>
            </a:extLst>
          </p:cNvPr>
          <p:cNvSpPr>
            <a:spLocks noGrp="1"/>
          </p:cNvSpPr>
          <p:nvPr>
            <p:ph type="title"/>
          </p:nvPr>
        </p:nvSpPr>
        <p:spPr>
          <a:xfrm>
            <a:off x="818147" y="18450"/>
            <a:ext cx="10972800" cy="1143000"/>
          </a:xfrm>
        </p:spPr>
        <p:txBody>
          <a:bodyPr/>
          <a:lstStyle/>
          <a:p>
            <a:r>
              <a:rPr lang="en-US" dirty="0"/>
              <a:t>Walk-Outs</a:t>
            </a:r>
          </a:p>
        </p:txBody>
      </p:sp>
      <p:sp>
        <p:nvSpPr>
          <p:cNvPr id="3" name="Content Placeholder 2">
            <a:extLst>
              <a:ext uri="{FF2B5EF4-FFF2-40B4-BE49-F238E27FC236}">
                <a16:creationId xmlns:a16="http://schemas.microsoft.com/office/drawing/2014/main" id="{29495B3B-FB49-449C-A6C8-9E11575F83BF}"/>
              </a:ext>
            </a:extLst>
          </p:cNvPr>
          <p:cNvSpPr>
            <a:spLocks noGrp="1"/>
          </p:cNvSpPr>
          <p:nvPr>
            <p:ph idx="1"/>
          </p:nvPr>
        </p:nvSpPr>
        <p:spPr>
          <a:xfrm>
            <a:off x="232611" y="1161450"/>
            <a:ext cx="6096000" cy="5014761"/>
          </a:xfrm>
        </p:spPr>
        <p:txBody>
          <a:bodyPr/>
          <a:lstStyle/>
          <a:p>
            <a:pPr>
              <a:buFont typeface="Courier New" panose="02070309020205020404" pitchFamily="49" charset="0"/>
              <a:buChar char="o"/>
            </a:pPr>
            <a:r>
              <a:rPr lang="en-US" dirty="0"/>
              <a:t>Process for Students</a:t>
            </a:r>
          </a:p>
          <a:p>
            <a:pPr>
              <a:buFont typeface="Courier New" panose="02070309020205020404" pitchFamily="49" charset="0"/>
              <a:buChar char="o"/>
            </a:pPr>
            <a:r>
              <a:rPr lang="en-US" dirty="0"/>
              <a:t>Excusals</a:t>
            </a:r>
          </a:p>
          <a:p>
            <a:pPr>
              <a:buFont typeface="Courier New" panose="02070309020205020404" pitchFamily="49" charset="0"/>
              <a:buChar char="o"/>
            </a:pPr>
            <a:r>
              <a:rPr lang="en-US" dirty="0"/>
              <a:t>Supervision</a:t>
            </a:r>
          </a:p>
          <a:p>
            <a:pPr>
              <a:buFont typeface="Courier New" panose="02070309020205020404" pitchFamily="49" charset="0"/>
              <a:buChar char="o"/>
            </a:pPr>
            <a:r>
              <a:rPr lang="en-US" dirty="0"/>
              <a:t>Sponsoring</a:t>
            </a:r>
          </a:p>
          <a:p>
            <a:pPr>
              <a:buFont typeface="Courier New" panose="02070309020205020404" pitchFamily="49" charset="0"/>
              <a:buChar char="o"/>
            </a:pPr>
            <a:r>
              <a:rPr lang="en-US" dirty="0"/>
              <a:t>Discipline</a:t>
            </a:r>
          </a:p>
          <a:p>
            <a:pPr>
              <a:buFont typeface="Courier New" panose="02070309020205020404" pitchFamily="49" charset="0"/>
              <a:buChar char="o"/>
            </a:pPr>
            <a:r>
              <a:rPr lang="en-US" dirty="0"/>
              <a:t>Communications with staff  and parental notice</a:t>
            </a:r>
          </a:p>
          <a:p>
            <a:endParaRPr lang="en-US" dirty="0"/>
          </a:p>
        </p:txBody>
      </p:sp>
      <p:pic>
        <p:nvPicPr>
          <p:cNvPr id="7170" name="Picture 2" descr="Image result for protesting">
            <a:extLst>
              <a:ext uri="{FF2B5EF4-FFF2-40B4-BE49-F238E27FC236}">
                <a16:creationId xmlns:a16="http://schemas.microsoft.com/office/drawing/2014/main" id="{C9D20918-CBA1-4D44-842A-36DB166B5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696"/>
          <a:stretch/>
        </p:blipFill>
        <p:spPr bwMode="auto">
          <a:xfrm>
            <a:off x="6011779" y="1514776"/>
            <a:ext cx="6096000" cy="3233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650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B6DE-9ECD-4FC7-9CE9-96F41B93E806}"/>
              </a:ext>
            </a:extLst>
          </p:cNvPr>
          <p:cNvSpPr>
            <a:spLocks noGrp="1"/>
          </p:cNvSpPr>
          <p:nvPr>
            <p:ph type="title"/>
          </p:nvPr>
        </p:nvSpPr>
        <p:spPr>
          <a:xfrm>
            <a:off x="0" y="34492"/>
            <a:ext cx="12192000" cy="1143000"/>
          </a:xfrm>
        </p:spPr>
        <p:txBody>
          <a:bodyPr/>
          <a:lstStyle/>
          <a:p>
            <a:r>
              <a:rPr lang="en-US" sz="4000" dirty="0"/>
              <a:t>Students and Walkouts</a:t>
            </a:r>
            <a:endParaRPr lang="en-US" dirty="0"/>
          </a:p>
        </p:txBody>
      </p:sp>
      <p:sp>
        <p:nvSpPr>
          <p:cNvPr id="3" name="Content Placeholder 2">
            <a:extLst>
              <a:ext uri="{FF2B5EF4-FFF2-40B4-BE49-F238E27FC236}">
                <a16:creationId xmlns:a16="http://schemas.microsoft.com/office/drawing/2014/main" id="{E4AA96D6-78C3-43B7-A2C9-A33AB0A5EAB6}"/>
              </a:ext>
            </a:extLst>
          </p:cNvPr>
          <p:cNvSpPr>
            <a:spLocks noGrp="1"/>
          </p:cNvSpPr>
          <p:nvPr>
            <p:ph idx="1"/>
          </p:nvPr>
        </p:nvSpPr>
        <p:spPr>
          <a:xfrm>
            <a:off x="609600" y="954664"/>
            <a:ext cx="10972799" cy="4948671"/>
          </a:xfrm>
        </p:spPr>
        <p:txBody>
          <a:bodyPr/>
          <a:lstStyle/>
          <a:p>
            <a:pPr marL="0" indent="0">
              <a:buNone/>
            </a:pPr>
            <a:endParaRPr lang="en-US" sz="2400" dirty="0"/>
          </a:p>
          <a:p>
            <a:r>
              <a:rPr lang="en-US" sz="2400" dirty="0"/>
              <a:t>Meet with the students planning to protest and address the following concerns:</a:t>
            </a:r>
          </a:p>
          <a:p>
            <a:endParaRPr lang="en-US" sz="2400" dirty="0"/>
          </a:p>
          <a:p>
            <a:pPr lvl="2"/>
            <a:r>
              <a:rPr lang="en-US" sz="2000" dirty="0"/>
              <a:t>Where are they walking out to? Safety, traffic, local laws.</a:t>
            </a:r>
          </a:p>
          <a:p>
            <a:pPr lvl="2"/>
            <a:r>
              <a:rPr lang="en-US" sz="2000" dirty="0"/>
              <a:t>How have they determined this is a safe area?</a:t>
            </a:r>
          </a:p>
          <a:p>
            <a:pPr lvl="2"/>
            <a:r>
              <a:rPr lang="en-US" sz="2000" dirty="0"/>
              <a:t>Are there safer alternatives? </a:t>
            </a:r>
          </a:p>
          <a:p>
            <a:pPr lvl="2"/>
            <a:r>
              <a:rPr lang="en-US" sz="2000" dirty="0"/>
              <a:t>Is it an organized and constructive protest? </a:t>
            </a:r>
          </a:p>
          <a:p>
            <a:pPr lvl="2"/>
            <a:r>
              <a:rPr lang="en-US" sz="2000" dirty="0"/>
              <a:t>Do all students know that not returning to class constitutes an unexcused absence?</a:t>
            </a:r>
          </a:p>
          <a:p>
            <a:pPr lvl="2"/>
            <a:endParaRPr lang="en-US" sz="1800" dirty="0"/>
          </a:p>
          <a:p>
            <a:r>
              <a:rPr lang="en-US" sz="2400" dirty="0"/>
              <a:t>Review the Student Code of Conduct as part of your conversation with the students. </a:t>
            </a:r>
          </a:p>
          <a:p>
            <a:endParaRPr lang="en-US" sz="2400" dirty="0"/>
          </a:p>
          <a:p>
            <a:pPr marL="0" indent="0">
              <a:buNone/>
            </a:pPr>
            <a:endParaRPr lang="en-US" sz="2400" dirty="0"/>
          </a:p>
          <a:p>
            <a:endParaRPr lang="en-US" dirty="0"/>
          </a:p>
        </p:txBody>
      </p:sp>
    </p:spTree>
    <p:extLst>
      <p:ext uri="{BB962C8B-B14F-4D97-AF65-F5344CB8AC3E}">
        <p14:creationId xmlns:p14="http://schemas.microsoft.com/office/powerpoint/2010/main" val="2314158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B6DE-9ECD-4FC7-9CE9-96F41B93E806}"/>
              </a:ext>
            </a:extLst>
          </p:cNvPr>
          <p:cNvSpPr>
            <a:spLocks noGrp="1"/>
          </p:cNvSpPr>
          <p:nvPr>
            <p:ph type="title"/>
          </p:nvPr>
        </p:nvSpPr>
        <p:spPr>
          <a:xfrm>
            <a:off x="689812" y="34491"/>
            <a:ext cx="6224337" cy="1409297"/>
          </a:xfrm>
        </p:spPr>
        <p:txBody>
          <a:bodyPr/>
          <a:lstStyle/>
          <a:p>
            <a:r>
              <a:rPr lang="en-US" sz="4000" dirty="0"/>
              <a:t>Students and Walkouts: </a:t>
            </a:r>
            <a:r>
              <a:rPr lang="en-US" sz="2800" dirty="0"/>
              <a:t>Excused or Unexcused Absence</a:t>
            </a:r>
            <a:endParaRPr lang="en-US" dirty="0"/>
          </a:p>
        </p:txBody>
      </p:sp>
      <p:sp>
        <p:nvSpPr>
          <p:cNvPr id="3" name="Content Placeholder 2">
            <a:extLst>
              <a:ext uri="{FF2B5EF4-FFF2-40B4-BE49-F238E27FC236}">
                <a16:creationId xmlns:a16="http://schemas.microsoft.com/office/drawing/2014/main" id="{E4AA96D6-78C3-43B7-A2C9-A33AB0A5EAB6}"/>
              </a:ext>
            </a:extLst>
          </p:cNvPr>
          <p:cNvSpPr>
            <a:spLocks noGrp="1"/>
          </p:cNvSpPr>
          <p:nvPr>
            <p:ph idx="1"/>
          </p:nvPr>
        </p:nvSpPr>
        <p:spPr>
          <a:xfrm>
            <a:off x="336886" y="1844843"/>
            <a:ext cx="7315200" cy="4186989"/>
          </a:xfrm>
        </p:spPr>
        <p:txBody>
          <a:bodyPr/>
          <a:lstStyle/>
          <a:p>
            <a:r>
              <a:rPr lang="en-US" sz="2400" dirty="0"/>
              <a:t>Generally, walkouts should be treated like any other unexcused absence. </a:t>
            </a:r>
          </a:p>
          <a:p>
            <a:endParaRPr lang="en-US" sz="2400" dirty="0"/>
          </a:p>
          <a:p>
            <a:endParaRPr lang="en-US" sz="2400" dirty="0"/>
          </a:p>
          <a:p>
            <a:r>
              <a:rPr lang="en-US" sz="2400" dirty="0"/>
              <a:t>Follow your schools’ attendance procedures and past practices.</a:t>
            </a:r>
          </a:p>
          <a:p>
            <a:pPr lvl="1"/>
            <a:r>
              <a:rPr lang="en-US" sz="2000" dirty="0"/>
              <a:t> This could include attendance consequences for the students.</a:t>
            </a:r>
          </a:p>
          <a:p>
            <a:pPr marL="0" indent="0">
              <a:buNone/>
            </a:pPr>
            <a:endParaRPr lang="en-US" sz="2400" dirty="0"/>
          </a:p>
          <a:p>
            <a:pPr marL="0" indent="0">
              <a:buNone/>
            </a:pPr>
            <a:endParaRPr lang="en-US" sz="2400" dirty="0"/>
          </a:p>
          <a:p>
            <a:endParaRPr lang="en-US" dirty="0"/>
          </a:p>
        </p:txBody>
      </p:sp>
      <p:pic>
        <p:nvPicPr>
          <p:cNvPr id="6148" name="Picture 4" descr="Image result for walk out">
            <a:extLst>
              <a:ext uri="{FF2B5EF4-FFF2-40B4-BE49-F238E27FC236}">
                <a16:creationId xmlns:a16="http://schemas.microsoft.com/office/drawing/2014/main" id="{669C2EBB-9310-4B9B-B4D1-E783423A3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2086" y="1960455"/>
            <a:ext cx="4443661" cy="250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609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D5D52-3CBB-4347-B921-12D4F392F07C}"/>
              </a:ext>
            </a:extLst>
          </p:cNvPr>
          <p:cNvSpPr>
            <a:spLocks noGrp="1"/>
          </p:cNvSpPr>
          <p:nvPr>
            <p:ph type="title"/>
          </p:nvPr>
        </p:nvSpPr>
        <p:spPr>
          <a:xfrm>
            <a:off x="609599" y="160337"/>
            <a:ext cx="10972800" cy="1143000"/>
          </a:xfrm>
        </p:spPr>
        <p:txBody>
          <a:bodyPr/>
          <a:lstStyle/>
          <a:p>
            <a:r>
              <a:rPr lang="en-US" dirty="0"/>
              <a:t>Staff Participation</a:t>
            </a:r>
          </a:p>
        </p:txBody>
      </p:sp>
      <p:sp>
        <p:nvSpPr>
          <p:cNvPr id="3" name="Content Placeholder 2">
            <a:extLst>
              <a:ext uri="{FF2B5EF4-FFF2-40B4-BE49-F238E27FC236}">
                <a16:creationId xmlns:a16="http://schemas.microsoft.com/office/drawing/2014/main" id="{59E587AC-E356-4896-86EA-7E9788C03CE2}"/>
              </a:ext>
            </a:extLst>
          </p:cNvPr>
          <p:cNvSpPr>
            <a:spLocks noGrp="1"/>
          </p:cNvSpPr>
          <p:nvPr>
            <p:ph idx="1"/>
          </p:nvPr>
        </p:nvSpPr>
        <p:spPr>
          <a:xfrm>
            <a:off x="1" y="1572126"/>
            <a:ext cx="7860632" cy="4554037"/>
          </a:xfrm>
        </p:spPr>
        <p:txBody>
          <a:bodyPr/>
          <a:lstStyle/>
          <a:p>
            <a:r>
              <a:rPr lang="en-US" dirty="0"/>
              <a:t>Staff members cannot participate in political protests during the workday or use district resources to promote political activities.</a:t>
            </a:r>
          </a:p>
          <a:p>
            <a:pPr lvl="1"/>
            <a:r>
              <a:rPr lang="en-US" dirty="0"/>
              <a:t>This includes prep periods.</a:t>
            </a:r>
          </a:p>
          <a:p>
            <a:endParaRPr lang="en-US" dirty="0"/>
          </a:p>
          <a:p>
            <a:r>
              <a:rPr lang="en-US" dirty="0"/>
              <a:t>Staff members are free to participate outside of work.</a:t>
            </a:r>
          </a:p>
          <a:p>
            <a:endParaRPr lang="en-US" dirty="0"/>
          </a:p>
        </p:txBody>
      </p:sp>
      <p:pic>
        <p:nvPicPr>
          <p:cNvPr id="5122" name="Picture 2" descr="Related image">
            <a:extLst>
              <a:ext uri="{FF2B5EF4-FFF2-40B4-BE49-F238E27FC236}">
                <a16:creationId xmlns:a16="http://schemas.microsoft.com/office/drawing/2014/main" id="{77D001CF-8A59-4045-B3E6-05A98B7C7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854" y="2048752"/>
            <a:ext cx="4265608" cy="2760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824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E9A6B3-E745-4C46-8AE8-3F90B37B6193}"/>
              </a:ext>
            </a:extLst>
          </p:cNvPr>
          <p:cNvSpPr/>
          <p:nvPr/>
        </p:nvSpPr>
        <p:spPr>
          <a:xfrm>
            <a:off x="1264023" y="585822"/>
            <a:ext cx="2671482" cy="344829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F4077EE-2410-41C1-97A6-763E5C2CEE9C}"/>
              </a:ext>
            </a:extLst>
          </p:cNvPr>
          <p:cNvSpPr/>
          <p:nvPr/>
        </p:nvSpPr>
        <p:spPr>
          <a:xfrm rot="2654635">
            <a:off x="536992" y="543237"/>
            <a:ext cx="902055" cy="147758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537E4AA-6204-4AA1-9881-E636BB6C253D}"/>
              </a:ext>
            </a:extLst>
          </p:cNvPr>
          <p:cNvSpPr/>
          <p:nvPr/>
        </p:nvSpPr>
        <p:spPr>
          <a:xfrm rot="18904384">
            <a:off x="3639987" y="539914"/>
            <a:ext cx="902055" cy="147758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6922228-DA93-4262-B092-196949145D8C}"/>
              </a:ext>
            </a:extLst>
          </p:cNvPr>
          <p:cNvSpPr/>
          <p:nvPr/>
        </p:nvSpPr>
        <p:spPr>
          <a:xfrm>
            <a:off x="1138517" y="421342"/>
            <a:ext cx="2796987" cy="779929"/>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BE36E93-5095-4688-B580-DCBCD6B66C16}"/>
              </a:ext>
            </a:extLst>
          </p:cNvPr>
          <p:cNvSpPr/>
          <p:nvPr/>
        </p:nvSpPr>
        <p:spPr>
          <a:xfrm>
            <a:off x="2070847" y="242048"/>
            <a:ext cx="950258" cy="343774"/>
          </a:xfrm>
          <a:prstGeom prst="ellipse">
            <a:avLst/>
          </a:prstGeom>
          <a:solidFill>
            <a:srgbClr val="1128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08EA86E-17AC-4772-A69E-AFB63E1BB065}"/>
              </a:ext>
            </a:extLst>
          </p:cNvPr>
          <p:cNvSpPr txBox="1"/>
          <p:nvPr/>
        </p:nvSpPr>
        <p:spPr>
          <a:xfrm>
            <a:off x="1380565" y="1138518"/>
            <a:ext cx="2456329" cy="861774"/>
          </a:xfrm>
          <a:prstGeom prst="rect">
            <a:avLst/>
          </a:prstGeom>
          <a:noFill/>
        </p:spPr>
        <p:txBody>
          <a:bodyPr wrap="square" rtlCol="0">
            <a:spAutoFit/>
          </a:bodyPr>
          <a:lstStyle/>
          <a:p>
            <a:pPr algn="ctr"/>
            <a:r>
              <a:rPr lang="en-US" sz="2200" dirty="0">
                <a:solidFill>
                  <a:srgbClr val="FF0000"/>
                </a:solidFill>
                <a:latin typeface="+mj-lt"/>
              </a:rPr>
              <a:t>PERCELL FOR </a:t>
            </a:r>
            <a:r>
              <a:rPr lang="en-US" sz="2800" dirty="0">
                <a:solidFill>
                  <a:srgbClr val="0070C0"/>
                </a:solidFill>
                <a:latin typeface="+mj-lt"/>
              </a:rPr>
              <a:t>PRESIDENT</a:t>
            </a:r>
          </a:p>
        </p:txBody>
      </p:sp>
      <p:pic>
        <p:nvPicPr>
          <p:cNvPr id="12" name="Picture 11">
            <a:extLst>
              <a:ext uri="{FF2B5EF4-FFF2-40B4-BE49-F238E27FC236}">
                <a16:creationId xmlns:a16="http://schemas.microsoft.com/office/drawing/2014/main" id="{6B10194B-3069-4C2D-8621-5B454C18959C}"/>
              </a:ext>
            </a:extLst>
          </p:cNvPr>
          <p:cNvPicPr>
            <a:picLocks noChangeAspect="1"/>
          </p:cNvPicPr>
          <p:nvPr/>
        </p:nvPicPr>
        <p:blipFill>
          <a:blip r:embed="rId2"/>
          <a:stretch>
            <a:fillRect/>
          </a:stretch>
        </p:blipFill>
        <p:spPr>
          <a:xfrm>
            <a:off x="2581835" y="2552988"/>
            <a:ext cx="9467009" cy="2817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869BFAF6-456B-44D5-9FC0-345BF8AB2369}"/>
              </a:ext>
            </a:extLst>
          </p:cNvPr>
          <p:cNvSpPr txBox="1"/>
          <p:nvPr/>
        </p:nvSpPr>
        <p:spPr>
          <a:xfrm>
            <a:off x="4580684" y="5370824"/>
            <a:ext cx="7611316" cy="338554"/>
          </a:xfrm>
          <a:prstGeom prst="rect">
            <a:avLst/>
          </a:prstGeom>
          <a:noFill/>
        </p:spPr>
        <p:txBody>
          <a:bodyPr wrap="square" rtlCol="0">
            <a:spAutoFit/>
          </a:bodyPr>
          <a:lstStyle/>
          <a:p>
            <a:r>
              <a:rPr lang="en-US" sz="1600" i="1" dirty="0"/>
              <a:t>Restrictions on Political Campaigning by Public Employees – ORS 260.432,</a:t>
            </a:r>
            <a:r>
              <a:rPr lang="en-US" sz="1600" dirty="0"/>
              <a:t> p. 8.</a:t>
            </a:r>
          </a:p>
        </p:txBody>
      </p:sp>
    </p:spTree>
    <p:extLst>
      <p:ext uri="{BB962C8B-B14F-4D97-AF65-F5344CB8AC3E}">
        <p14:creationId xmlns:p14="http://schemas.microsoft.com/office/powerpoint/2010/main" val="313450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9298-2D55-4C7F-9F53-19F48DFA44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D0FF4F-F6F1-4C37-A1CB-E0F3432243A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71BCA92-FC3C-4DE1-B8CA-CC04ED301F6C}"/>
              </a:ext>
            </a:extLst>
          </p:cNvPr>
          <p:cNvPicPr>
            <a:picLocks noChangeAspect="1"/>
          </p:cNvPicPr>
          <p:nvPr/>
        </p:nvPicPr>
        <p:blipFill>
          <a:blip r:embed="rId2"/>
          <a:stretch>
            <a:fillRect/>
          </a:stretch>
        </p:blipFill>
        <p:spPr>
          <a:xfrm>
            <a:off x="214650" y="0"/>
            <a:ext cx="7301231" cy="6858000"/>
          </a:xfrm>
          <a:prstGeom prst="rect">
            <a:avLst/>
          </a:prstGeom>
        </p:spPr>
      </p:pic>
      <p:sp>
        <p:nvSpPr>
          <p:cNvPr id="5" name="Title 1">
            <a:extLst>
              <a:ext uri="{FF2B5EF4-FFF2-40B4-BE49-F238E27FC236}">
                <a16:creationId xmlns:a16="http://schemas.microsoft.com/office/drawing/2014/main" id="{6A7551F2-2713-491C-B90E-CB888288619E}"/>
              </a:ext>
            </a:extLst>
          </p:cNvPr>
          <p:cNvSpPr txBox="1">
            <a:spLocks/>
          </p:cNvSpPr>
          <p:nvPr/>
        </p:nvSpPr>
        <p:spPr bwMode="auto">
          <a:xfrm>
            <a:off x="7700210" y="2069431"/>
            <a:ext cx="3882189" cy="9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b="1" i="0" kern="1200">
                <a:solidFill>
                  <a:schemeClr val="tx1"/>
                </a:solidFill>
                <a:latin typeface="+mn-lt"/>
                <a:ea typeface="+mj-ea"/>
                <a:cs typeface="+mj-cs"/>
              </a:defRPr>
            </a:lvl1pPr>
            <a:lvl2pPr algn="ctr" defTabSz="457200" rtl="0" eaLnBrk="1" fontAlgn="base" hangingPunct="1">
              <a:spcBef>
                <a:spcPct val="0"/>
              </a:spcBef>
              <a:spcAft>
                <a:spcPct val="0"/>
              </a:spcAft>
              <a:defRPr sz="4400">
                <a:solidFill>
                  <a:schemeClr val="tx1"/>
                </a:solidFill>
                <a:latin typeface="Franklin Gothic Book" panose="020B0503020102020204" pitchFamily="34" charset="0"/>
              </a:defRPr>
            </a:lvl2pPr>
            <a:lvl3pPr algn="ctr" defTabSz="457200" rtl="0" eaLnBrk="1" fontAlgn="base" hangingPunct="1">
              <a:spcBef>
                <a:spcPct val="0"/>
              </a:spcBef>
              <a:spcAft>
                <a:spcPct val="0"/>
              </a:spcAft>
              <a:defRPr sz="4400">
                <a:solidFill>
                  <a:schemeClr val="tx1"/>
                </a:solidFill>
                <a:latin typeface="Franklin Gothic Book" panose="020B0503020102020204" pitchFamily="34" charset="0"/>
              </a:defRPr>
            </a:lvl3pPr>
            <a:lvl4pPr algn="ctr" defTabSz="457200" rtl="0" eaLnBrk="1" fontAlgn="base" hangingPunct="1">
              <a:spcBef>
                <a:spcPct val="0"/>
              </a:spcBef>
              <a:spcAft>
                <a:spcPct val="0"/>
              </a:spcAft>
              <a:defRPr sz="4400">
                <a:solidFill>
                  <a:schemeClr val="tx1"/>
                </a:solidFill>
                <a:latin typeface="Franklin Gothic Book" panose="020B0503020102020204" pitchFamily="34" charset="0"/>
              </a:defRPr>
            </a:lvl4pPr>
            <a:lvl5pPr algn="ctr" defTabSz="457200"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defTabSz="457200"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defTabSz="457200"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defTabSz="457200"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defTabSz="457200"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dirty="0"/>
              <a:t>Policy GBG</a:t>
            </a:r>
          </a:p>
        </p:txBody>
      </p:sp>
    </p:spTree>
    <p:extLst>
      <p:ext uri="{BB962C8B-B14F-4D97-AF65-F5344CB8AC3E}">
        <p14:creationId xmlns:p14="http://schemas.microsoft.com/office/powerpoint/2010/main" val="355341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339EA-C576-44E7-8411-CB3A270AC04F}"/>
              </a:ext>
            </a:extLst>
          </p:cNvPr>
          <p:cNvSpPr>
            <a:spLocks noGrp="1"/>
          </p:cNvSpPr>
          <p:nvPr>
            <p:ph type="title"/>
          </p:nvPr>
        </p:nvSpPr>
        <p:spPr/>
        <p:txBody>
          <a:bodyPr/>
          <a:lstStyle/>
          <a:p>
            <a:r>
              <a:rPr lang="en-US" dirty="0"/>
              <a:t>Why are we having this webinar?</a:t>
            </a:r>
          </a:p>
        </p:txBody>
      </p:sp>
      <p:sp>
        <p:nvSpPr>
          <p:cNvPr id="3" name="Content Placeholder 2">
            <a:extLst>
              <a:ext uri="{FF2B5EF4-FFF2-40B4-BE49-F238E27FC236}">
                <a16:creationId xmlns:a16="http://schemas.microsoft.com/office/drawing/2014/main" id="{36113F03-61EC-4729-B329-D2EBD18144CC}"/>
              </a:ext>
            </a:extLst>
          </p:cNvPr>
          <p:cNvSpPr>
            <a:spLocks noGrp="1"/>
          </p:cNvSpPr>
          <p:nvPr>
            <p:ph idx="1"/>
          </p:nvPr>
        </p:nvSpPr>
        <p:spPr>
          <a:xfrm>
            <a:off x="609600" y="1787092"/>
            <a:ext cx="10972799" cy="4339071"/>
          </a:xfrm>
        </p:spPr>
        <p:txBody>
          <a:bodyPr/>
          <a:lstStyle/>
          <a:p>
            <a:r>
              <a:rPr lang="en-US" dirty="0"/>
              <a:t>“#Enough The National School Walkout” is March 14 at 10:00 a.m.</a:t>
            </a:r>
          </a:p>
          <a:p>
            <a:pPr lvl="1"/>
            <a:r>
              <a:rPr lang="en-US" dirty="0"/>
              <a:t>Planned to last 17 minutes to honor the 17 students and staff members killed at Marjory Stoneman Douglas High School in Parkland, Florida.</a:t>
            </a:r>
          </a:p>
          <a:p>
            <a:pPr lvl="1"/>
            <a:r>
              <a:rPr lang="en-US" dirty="0"/>
              <a:t>Goal: A call to Congress to “pass legislation to keep us safe from gun violence at our schools, on our streets and in our homes and places of worship.”</a:t>
            </a:r>
          </a:p>
          <a:p>
            <a:pPr lvl="1"/>
            <a:r>
              <a:rPr lang="en-US" dirty="0"/>
              <a:t>Sponsored by Women’s March Youth Empower</a:t>
            </a:r>
          </a:p>
        </p:txBody>
      </p:sp>
    </p:spTree>
    <p:extLst>
      <p:ext uri="{BB962C8B-B14F-4D97-AF65-F5344CB8AC3E}">
        <p14:creationId xmlns:p14="http://schemas.microsoft.com/office/powerpoint/2010/main" val="634056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FD55-423B-46B9-871D-1E9268B07237}"/>
              </a:ext>
            </a:extLst>
          </p:cNvPr>
          <p:cNvSpPr>
            <a:spLocks noGrp="1"/>
          </p:cNvSpPr>
          <p:nvPr>
            <p:ph type="title"/>
          </p:nvPr>
        </p:nvSpPr>
        <p:spPr>
          <a:xfrm>
            <a:off x="609600" y="0"/>
            <a:ext cx="10972800" cy="1143000"/>
          </a:xfrm>
        </p:spPr>
        <p:txBody>
          <a:bodyPr/>
          <a:lstStyle/>
          <a:p>
            <a:r>
              <a:rPr lang="en-US" dirty="0"/>
              <a:t>Sponsoring</a:t>
            </a:r>
          </a:p>
        </p:txBody>
      </p:sp>
      <p:sp>
        <p:nvSpPr>
          <p:cNvPr id="3" name="Content Placeholder 2">
            <a:extLst>
              <a:ext uri="{FF2B5EF4-FFF2-40B4-BE49-F238E27FC236}">
                <a16:creationId xmlns:a16="http://schemas.microsoft.com/office/drawing/2014/main" id="{AC3ECA95-3FCE-413E-8CC2-4B4440FD5ADE}"/>
              </a:ext>
            </a:extLst>
          </p:cNvPr>
          <p:cNvSpPr>
            <a:spLocks noGrp="1"/>
          </p:cNvSpPr>
          <p:nvPr>
            <p:ph idx="1"/>
          </p:nvPr>
        </p:nvSpPr>
        <p:spPr>
          <a:xfrm>
            <a:off x="0" y="994612"/>
            <a:ext cx="12192000" cy="4700335"/>
          </a:xfrm>
        </p:spPr>
        <p:txBody>
          <a:bodyPr/>
          <a:lstStyle/>
          <a:p>
            <a:r>
              <a:rPr lang="en-US" sz="2800" dirty="0"/>
              <a:t>If a school allows students to gather on district property, then the protest is a school-sponsored activity and the school must:</a:t>
            </a:r>
          </a:p>
          <a:p>
            <a:pPr lvl="1"/>
            <a:r>
              <a:rPr lang="en-US" sz="2400" dirty="0"/>
              <a:t>Provide supervision </a:t>
            </a:r>
          </a:p>
          <a:p>
            <a:pPr lvl="1"/>
            <a:r>
              <a:rPr lang="en-US" sz="2400" dirty="0"/>
              <a:t>Maintain control of the situation</a:t>
            </a:r>
          </a:p>
          <a:p>
            <a:pPr lvl="1"/>
            <a:endParaRPr lang="en-US" sz="2000" dirty="0"/>
          </a:p>
          <a:p>
            <a:r>
              <a:rPr lang="en-US" sz="2800" dirty="0"/>
              <a:t>Be aware of non-student and community member participation. </a:t>
            </a:r>
          </a:p>
          <a:p>
            <a:pPr lvl="1"/>
            <a:r>
              <a:rPr lang="en-US" sz="2400" dirty="0"/>
              <a:t>Considering limiting attendance.</a:t>
            </a:r>
          </a:p>
          <a:p>
            <a:pPr lvl="1"/>
            <a:endParaRPr lang="en-US" sz="1800" dirty="0"/>
          </a:p>
          <a:p>
            <a:r>
              <a:rPr lang="en-US" sz="2800" dirty="0"/>
              <a:t>If supervised by district staff, the school is responsible for the safety of all  students and staff.</a:t>
            </a:r>
          </a:p>
          <a:p>
            <a:pPr lvl="1"/>
            <a:r>
              <a:rPr lang="en-US" sz="2400" dirty="0"/>
              <a:t>The school may be perceived as endorsing the speech of the students.</a:t>
            </a:r>
          </a:p>
        </p:txBody>
      </p:sp>
    </p:spTree>
    <p:extLst>
      <p:ext uri="{BB962C8B-B14F-4D97-AF65-F5344CB8AC3E}">
        <p14:creationId xmlns:p14="http://schemas.microsoft.com/office/powerpoint/2010/main" val="1745805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FD55-423B-46B9-871D-1E9268B07237}"/>
              </a:ext>
            </a:extLst>
          </p:cNvPr>
          <p:cNvSpPr>
            <a:spLocks noGrp="1"/>
          </p:cNvSpPr>
          <p:nvPr>
            <p:ph type="title"/>
          </p:nvPr>
        </p:nvSpPr>
        <p:spPr>
          <a:xfrm>
            <a:off x="609600" y="72592"/>
            <a:ext cx="10972800" cy="1143000"/>
          </a:xfrm>
        </p:spPr>
        <p:txBody>
          <a:bodyPr/>
          <a:lstStyle/>
          <a:p>
            <a:r>
              <a:rPr lang="en-US" dirty="0"/>
              <a:t>Supervision</a:t>
            </a:r>
          </a:p>
        </p:txBody>
      </p:sp>
      <p:sp>
        <p:nvSpPr>
          <p:cNvPr id="3" name="Content Placeholder 2">
            <a:extLst>
              <a:ext uri="{FF2B5EF4-FFF2-40B4-BE49-F238E27FC236}">
                <a16:creationId xmlns:a16="http://schemas.microsoft.com/office/drawing/2014/main" id="{AC3ECA95-3FCE-413E-8CC2-4B4440FD5ADE}"/>
              </a:ext>
            </a:extLst>
          </p:cNvPr>
          <p:cNvSpPr>
            <a:spLocks noGrp="1"/>
          </p:cNvSpPr>
          <p:nvPr>
            <p:ph idx="1"/>
          </p:nvPr>
        </p:nvSpPr>
        <p:spPr>
          <a:xfrm>
            <a:off x="0" y="1215592"/>
            <a:ext cx="7523747" cy="4910571"/>
          </a:xfrm>
        </p:spPr>
        <p:txBody>
          <a:bodyPr/>
          <a:lstStyle/>
          <a:p>
            <a:r>
              <a:rPr lang="en-US" dirty="0"/>
              <a:t>If protests are allowed to be on district grounds, it is appropriate to have staff supervising.</a:t>
            </a:r>
          </a:p>
          <a:p>
            <a:endParaRPr lang="en-US" dirty="0"/>
          </a:p>
          <a:p>
            <a:r>
              <a:rPr lang="en-US" dirty="0"/>
              <a:t>Be aware, providing space for student protest will create liability and an opportunity for opposing views and contrary student groups to also protest. </a:t>
            </a:r>
          </a:p>
        </p:txBody>
      </p:sp>
      <p:pic>
        <p:nvPicPr>
          <p:cNvPr id="8194" name="Picture 2" descr="Image result for walk out">
            <a:extLst>
              <a:ext uri="{FF2B5EF4-FFF2-40B4-BE49-F238E27FC236}">
                <a16:creationId xmlns:a16="http://schemas.microsoft.com/office/drawing/2014/main" id="{1446B907-EA96-4FC2-881B-E5EC4F52B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937" y="1215592"/>
            <a:ext cx="3957888" cy="395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567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DEE395-E2EC-48C0-8DED-BBE70873E17F}"/>
              </a:ext>
            </a:extLst>
          </p:cNvPr>
          <p:cNvSpPr>
            <a:spLocks noGrp="1"/>
          </p:cNvSpPr>
          <p:nvPr>
            <p:ph idx="1"/>
          </p:nvPr>
        </p:nvSpPr>
        <p:spPr>
          <a:xfrm>
            <a:off x="0" y="1472823"/>
            <a:ext cx="12192000" cy="4778626"/>
          </a:xfrm>
        </p:spPr>
        <p:txBody>
          <a:bodyPr/>
          <a:lstStyle/>
          <a:p>
            <a:r>
              <a:rPr lang="en-US" sz="2800" dirty="0"/>
              <a:t>Students can only be disciplined for protesting if their actions and activities cause a disruption to the educational program. See </a:t>
            </a:r>
            <a:r>
              <a:rPr lang="en-US" sz="2800" i="1" dirty="0"/>
              <a:t>Tinker. </a:t>
            </a:r>
            <a:r>
              <a:rPr lang="en-US" sz="2800" dirty="0"/>
              <a:t>Attendance rules and procedures apply.</a:t>
            </a:r>
          </a:p>
          <a:p>
            <a:endParaRPr lang="en-US" sz="2800" i="1" dirty="0"/>
          </a:p>
          <a:p>
            <a:pPr lvl="1"/>
            <a:r>
              <a:rPr lang="en-US" sz="2400" dirty="0"/>
              <a:t>A walkout may not be enough to cause a disruption.</a:t>
            </a:r>
          </a:p>
          <a:p>
            <a:pPr lvl="1"/>
            <a:endParaRPr lang="en-US" sz="2400" dirty="0"/>
          </a:p>
          <a:p>
            <a:pPr lvl="1"/>
            <a:r>
              <a:rPr lang="en-US" sz="2400" dirty="0"/>
              <a:t>Yelling, screaming, and protesting as students walkout may be a disruption.</a:t>
            </a:r>
          </a:p>
          <a:p>
            <a:pPr lvl="1"/>
            <a:endParaRPr lang="en-US" sz="2800" i="1" dirty="0"/>
          </a:p>
          <a:p>
            <a:r>
              <a:rPr lang="en-US" sz="2800" dirty="0"/>
              <a:t>Schools cannot discipline based on the type of speech. That would be viewpoint discrimination and a violation of the First Amendment. </a:t>
            </a:r>
          </a:p>
        </p:txBody>
      </p:sp>
      <p:sp>
        <p:nvSpPr>
          <p:cNvPr id="4" name="Title 1">
            <a:extLst>
              <a:ext uri="{FF2B5EF4-FFF2-40B4-BE49-F238E27FC236}">
                <a16:creationId xmlns:a16="http://schemas.microsoft.com/office/drawing/2014/main" id="{B121163B-A4F1-4CFF-9DE5-4D6AE70C700D}"/>
              </a:ext>
            </a:extLst>
          </p:cNvPr>
          <p:cNvSpPr txBox="1">
            <a:spLocks/>
          </p:cNvSpPr>
          <p:nvPr/>
        </p:nvSpPr>
        <p:spPr bwMode="auto">
          <a:xfrm>
            <a:off x="2887578" y="47485"/>
            <a:ext cx="70745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b="1" i="0" kern="1200">
                <a:solidFill>
                  <a:schemeClr val="tx1"/>
                </a:solidFill>
                <a:latin typeface="+mn-lt"/>
                <a:ea typeface="+mj-ea"/>
                <a:cs typeface="+mj-cs"/>
              </a:defRPr>
            </a:lvl1pPr>
            <a:lvl2pPr algn="ctr" defTabSz="457200" rtl="0" eaLnBrk="1" fontAlgn="base" hangingPunct="1">
              <a:spcBef>
                <a:spcPct val="0"/>
              </a:spcBef>
              <a:spcAft>
                <a:spcPct val="0"/>
              </a:spcAft>
              <a:defRPr sz="4400">
                <a:solidFill>
                  <a:schemeClr val="tx1"/>
                </a:solidFill>
                <a:latin typeface="Franklin Gothic Book" panose="020B0503020102020204" pitchFamily="34" charset="0"/>
              </a:defRPr>
            </a:lvl2pPr>
            <a:lvl3pPr algn="ctr" defTabSz="457200" rtl="0" eaLnBrk="1" fontAlgn="base" hangingPunct="1">
              <a:spcBef>
                <a:spcPct val="0"/>
              </a:spcBef>
              <a:spcAft>
                <a:spcPct val="0"/>
              </a:spcAft>
              <a:defRPr sz="4400">
                <a:solidFill>
                  <a:schemeClr val="tx1"/>
                </a:solidFill>
                <a:latin typeface="Franklin Gothic Book" panose="020B0503020102020204" pitchFamily="34" charset="0"/>
              </a:defRPr>
            </a:lvl3pPr>
            <a:lvl4pPr algn="ctr" defTabSz="457200" rtl="0" eaLnBrk="1" fontAlgn="base" hangingPunct="1">
              <a:spcBef>
                <a:spcPct val="0"/>
              </a:spcBef>
              <a:spcAft>
                <a:spcPct val="0"/>
              </a:spcAft>
              <a:defRPr sz="4400">
                <a:solidFill>
                  <a:schemeClr val="tx1"/>
                </a:solidFill>
                <a:latin typeface="Franklin Gothic Book" panose="020B0503020102020204" pitchFamily="34" charset="0"/>
              </a:defRPr>
            </a:lvl4pPr>
            <a:lvl5pPr algn="ctr" defTabSz="457200"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defTabSz="457200"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defTabSz="457200"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defTabSz="457200"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defTabSz="457200"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sz="4000" dirty="0"/>
              <a:t>Students and Walkouts:     Discipline</a:t>
            </a:r>
            <a:endParaRPr lang="en-US" sz="6000" dirty="0"/>
          </a:p>
        </p:txBody>
      </p:sp>
    </p:spTree>
    <p:extLst>
      <p:ext uri="{BB962C8B-B14F-4D97-AF65-F5344CB8AC3E}">
        <p14:creationId xmlns:p14="http://schemas.microsoft.com/office/powerpoint/2010/main" val="276206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7A5F9-6782-4E8E-82A9-1BA0F208C9F4}"/>
              </a:ext>
            </a:extLst>
          </p:cNvPr>
          <p:cNvSpPr>
            <a:spLocks noGrp="1"/>
          </p:cNvSpPr>
          <p:nvPr>
            <p:ph type="title"/>
          </p:nvPr>
        </p:nvSpPr>
        <p:spPr>
          <a:xfrm>
            <a:off x="609600" y="0"/>
            <a:ext cx="10972800" cy="1143000"/>
          </a:xfrm>
        </p:spPr>
        <p:txBody>
          <a:bodyPr/>
          <a:lstStyle/>
          <a:p>
            <a:r>
              <a:rPr lang="en-US" dirty="0"/>
              <a:t>Communication with Students</a:t>
            </a:r>
          </a:p>
        </p:txBody>
      </p:sp>
      <p:sp>
        <p:nvSpPr>
          <p:cNvPr id="3" name="Content Placeholder 2">
            <a:extLst>
              <a:ext uri="{FF2B5EF4-FFF2-40B4-BE49-F238E27FC236}">
                <a16:creationId xmlns:a16="http://schemas.microsoft.com/office/drawing/2014/main" id="{48D8D42A-8D7F-4101-ACA6-C517B90A5845}"/>
              </a:ext>
            </a:extLst>
          </p:cNvPr>
          <p:cNvSpPr>
            <a:spLocks noGrp="1"/>
          </p:cNvSpPr>
          <p:nvPr>
            <p:ph idx="1"/>
          </p:nvPr>
        </p:nvSpPr>
        <p:spPr>
          <a:xfrm>
            <a:off x="0" y="1463842"/>
            <a:ext cx="6849979" cy="4985083"/>
          </a:xfrm>
        </p:spPr>
        <p:txBody>
          <a:bodyPr/>
          <a:lstStyle/>
          <a:p>
            <a:r>
              <a:rPr lang="en-US" dirty="0"/>
              <a:t>Review your current procedures.</a:t>
            </a:r>
          </a:p>
          <a:p>
            <a:endParaRPr lang="en-US" dirty="0"/>
          </a:p>
          <a:p>
            <a:r>
              <a:rPr lang="en-US" dirty="0"/>
              <a:t>Communicate procedures to students.</a:t>
            </a:r>
          </a:p>
          <a:p>
            <a:endParaRPr lang="en-US" dirty="0"/>
          </a:p>
          <a:p>
            <a:r>
              <a:rPr lang="en-US" dirty="0"/>
              <a:t>Instruct the students on civil rights, history of civil rights, and use the opportunity to learn.</a:t>
            </a:r>
          </a:p>
        </p:txBody>
      </p:sp>
      <p:pic>
        <p:nvPicPr>
          <p:cNvPr id="4100" name="Picture 4" descr="Image result for protesting">
            <a:extLst>
              <a:ext uri="{FF2B5EF4-FFF2-40B4-BE49-F238E27FC236}">
                <a16:creationId xmlns:a16="http://schemas.microsoft.com/office/drawing/2014/main" id="{C9389C24-4499-4832-9762-B429B0197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6731" y="1802731"/>
            <a:ext cx="4878806" cy="325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309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DFF7E-40F2-48D0-BA71-F160C56E9DEC}"/>
              </a:ext>
            </a:extLst>
          </p:cNvPr>
          <p:cNvSpPr>
            <a:spLocks noGrp="1"/>
          </p:cNvSpPr>
          <p:nvPr>
            <p:ph type="title"/>
          </p:nvPr>
        </p:nvSpPr>
        <p:spPr>
          <a:xfrm>
            <a:off x="609600" y="32000"/>
            <a:ext cx="10972800" cy="1143000"/>
          </a:xfrm>
        </p:spPr>
        <p:txBody>
          <a:bodyPr/>
          <a:lstStyle/>
          <a:p>
            <a:r>
              <a:rPr lang="en-US" dirty="0"/>
              <a:t>Communicate with Parents</a:t>
            </a:r>
          </a:p>
        </p:txBody>
      </p:sp>
      <p:sp>
        <p:nvSpPr>
          <p:cNvPr id="3" name="Content Placeholder 2">
            <a:extLst>
              <a:ext uri="{FF2B5EF4-FFF2-40B4-BE49-F238E27FC236}">
                <a16:creationId xmlns:a16="http://schemas.microsoft.com/office/drawing/2014/main" id="{DA9B11F0-13A7-43AC-9B61-C09F0E817FEF}"/>
              </a:ext>
            </a:extLst>
          </p:cNvPr>
          <p:cNvSpPr>
            <a:spLocks noGrp="1"/>
          </p:cNvSpPr>
          <p:nvPr>
            <p:ph idx="1"/>
          </p:nvPr>
        </p:nvSpPr>
        <p:spPr>
          <a:xfrm>
            <a:off x="0" y="1347538"/>
            <a:ext cx="12192000" cy="4778626"/>
          </a:xfrm>
        </p:spPr>
        <p:txBody>
          <a:bodyPr/>
          <a:lstStyle/>
          <a:p>
            <a:r>
              <a:rPr lang="en-US" dirty="0"/>
              <a:t>Be able to answer the following for parents:</a:t>
            </a:r>
          </a:p>
          <a:p>
            <a:endParaRPr lang="en-US" dirty="0"/>
          </a:p>
          <a:p>
            <a:pPr lvl="1"/>
            <a:r>
              <a:rPr lang="en-US" dirty="0"/>
              <a:t>What is school’s procedure for walkouts?</a:t>
            </a:r>
          </a:p>
          <a:p>
            <a:pPr lvl="1"/>
            <a:r>
              <a:rPr lang="en-US" dirty="0"/>
              <a:t>What do you expect of students who protest?</a:t>
            </a:r>
          </a:p>
          <a:p>
            <a:pPr lvl="1"/>
            <a:r>
              <a:rPr lang="en-US" dirty="0"/>
              <a:t>What would result in discipline?</a:t>
            </a:r>
          </a:p>
          <a:p>
            <a:pPr lvl="1"/>
            <a:r>
              <a:rPr lang="en-US" dirty="0"/>
              <a:t>What needs to be done in order to excuse an absence? Make-up?</a:t>
            </a:r>
          </a:p>
          <a:p>
            <a:pPr lvl="1"/>
            <a:r>
              <a:rPr lang="en-US" dirty="0"/>
              <a:t>Will students be supervised?</a:t>
            </a:r>
          </a:p>
        </p:txBody>
      </p:sp>
      <p:pic>
        <p:nvPicPr>
          <p:cNvPr id="2050" name="Picture 2" descr="Image result for telephone">
            <a:extLst>
              <a:ext uri="{FF2B5EF4-FFF2-40B4-BE49-F238E27FC236}">
                <a16:creationId xmlns:a16="http://schemas.microsoft.com/office/drawing/2014/main" id="{76FAC091-72CD-40B8-906C-8257C58B9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1941" y="2194718"/>
            <a:ext cx="3655680" cy="18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718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3E90-A579-4C84-ABA6-3C60159C1249}"/>
              </a:ext>
            </a:extLst>
          </p:cNvPr>
          <p:cNvSpPr>
            <a:spLocks noGrp="1"/>
          </p:cNvSpPr>
          <p:nvPr>
            <p:ph type="title"/>
          </p:nvPr>
        </p:nvSpPr>
        <p:spPr>
          <a:xfrm>
            <a:off x="609600" y="0"/>
            <a:ext cx="10972800" cy="1143000"/>
          </a:xfrm>
        </p:spPr>
        <p:txBody>
          <a:bodyPr/>
          <a:lstStyle/>
          <a:p>
            <a:r>
              <a:rPr lang="en-US" dirty="0"/>
              <a:t>Other Types of Protests</a:t>
            </a:r>
          </a:p>
        </p:txBody>
      </p:sp>
      <p:sp>
        <p:nvSpPr>
          <p:cNvPr id="3" name="Content Placeholder 2">
            <a:extLst>
              <a:ext uri="{FF2B5EF4-FFF2-40B4-BE49-F238E27FC236}">
                <a16:creationId xmlns:a16="http://schemas.microsoft.com/office/drawing/2014/main" id="{4022EBDD-D0E6-4753-83D3-097C391992E7}"/>
              </a:ext>
            </a:extLst>
          </p:cNvPr>
          <p:cNvSpPr>
            <a:spLocks noGrp="1"/>
          </p:cNvSpPr>
          <p:nvPr>
            <p:ph idx="1"/>
          </p:nvPr>
        </p:nvSpPr>
        <p:spPr>
          <a:xfrm>
            <a:off x="348428" y="852614"/>
            <a:ext cx="11843572" cy="5137622"/>
          </a:xfrm>
        </p:spPr>
        <p:txBody>
          <a:bodyPr/>
          <a:lstStyle/>
          <a:p>
            <a:r>
              <a:rPr lang="en-US" dirty="0"/>
              <a:t>Sit-in</a:t>
            </a:r>
          </a:p>
          <a:p>
            <a:r>
              <a:rPr lang="en-US" dirty="0"/>
              <a:t>Clothing</a:t>
            </a:r>
          </a:p>
          <a:p>
            <a:r>
              <a:rPr lang="en-US" dirty="0"/>
              <a:t>Signs</a:t>
            </a:r>
          </a:p>
          <a:p>
            <a:r>
              <a:rPr lang="en-US" dirty="0"/>
              <a:t>Organized Meetings</a:t>
            </a:r>
          </a:p>
          <a:p>
            <a:r>
              <a:rPr lang="en-US" dirty="0"/>
              <a:t>Kneeling</a:t>
            </a:r>
          </a:p>
          <a:p>
            <a:endParaRPr lang="en-US" dirty="0"/>
          </a:p>
          <a:p>
            <a:pPr marL="0" indent="0">
              <a:buNone/>
            </a:pPr>
            <a:r>
              <a:rPr lang="en-US" dirty="0"/>
              <a:t>Again consider </a:t>
            </a:r>
            <a:r>
              <a:rPr lang="en-US" i="1" dirty="0"/>
              <a:t>Tinker</a:t>
            </a:r>
            <a:r>
              <a:rPr lang="en-US" dirty="0"/>
              <a:t>. Schools cannot censor student speech unless it will or is substantially and materially disrupting the educational process and mission.</a:t>
            </a:r>
          </a:p>
          <a:p>
            <a:pPr marL="0" indent="0" algn="ctr">
              <a:buNone/>
            </a:pPr>
            <a:endParaRPr lang="en-US" dirty="0"/>
          </a:p>
        </p:txBody>
      </p:sp>
      <p:sp>
        <p:nvSpPr>
          <p:cNvPr id="7" name="Content Placeholder 2">
            <a:extLst>
              <a:ext uri="{FF2B5EF4-FFF2-40B4-BE49-F238E27FC236}">
                <a16:creationId xmlns:a16="http://schemas.microsoft.com/office/drawing/2014/main" id="{E0CD10AA-6B2A-47DE-A193-938EFB5D5D36}"/>
              </a:ext>
            </a:extLst>
          </p:cNvPr>
          <p:cNvSpPr txBox="1">
            <a:spLocks/>
          </p:cNvSpPr>
          <p:nvPr/>
        </p:nvSpPr>
        <p:spPr bwMode="auto">
          <a:xfrm>
            <a:off x="9438066" y="-219410"/>
            <a:ext cx="1203982" cy="55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b="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b="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b="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b="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3074" name="Picture 2" descr="Image result for protesting">
            <a:extLst>
              <a:ext uri="{FF2B5EF4-FFF2-40B4-BE49-F238E27FC236}">
                <a16:creationId xmlns:a16="http://schemas.microsoft.com/office/drawing/2014/main" id="{1F693027-ECBB-46A1-888D-C68D35970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298" y="994610"/>
            <a:ext cx="3876902" cy="276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714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F7E26-1154-472F-8A9E-9670250A9253}"/>
              </a:ext>
            </a:extLst>
          </p:cNvPr>
          <p:cNvSpPr>
            <a:spLocks noGrp="1"/>
          </p:cNvSpPr>
          <p:nvPr>
            <p:ph type="title"/>
          </p:nvPr>
        </p:nvSpPr>
        <p:spPr>
          <a:xfrm>
            <a:off x="7700210" y="2069431"/>
            <a:ext cx="3882189" cy="964047"/>
          </a:xfrm>
        </p:spPr>
        <p:txBody>
          <a:bodyPr/>
          <a:lstStyle/>
          <a:p>
            <a:r>
              <a:rPr lang="en-US" dirty="0"/>
              <a:t>Policy JFI</a:t>
            </a:r>
          </a:p>
        </p:txBody>
      </p:sp>
      <p:pic>
        <p:nvPicPr>
          <p:cNvPr id="3" name="Picture 2">
            <a:extLst>
              <a:ext uri="{FF2B5EF4-FFF2-40B4-BE49-F238E27FC236}">
                <a16:creationId xmlns:a16="http://schemas.microsoft.com/office/drawing/2014/main" id="{04119B32-CE08-4EBD-8A71-7D225CF94A4D}"/>
              </a:ext>
            </a:extLst>
          </p:cNvPr>
          <p:cNvPicPr>
            <a:picLocks noChangeAspect="1"/>
          </p:cNvPicPr>
          <p:nvPr/>
        </p:nvPicPr>
        <p:blipFill>
          <a:blip r:embed="rId3"/>
          <a:stretch>
            <a:fillRect/>
          </a:stretch>
        </p:blipFill>
        <p:spPr>
          <a:xfrm>
            <a:off x="248934" y="0"/>
            <a:ext cx="7283496" cy="6858000"/>
          </a:xfrm>
          <a:prstGeom prst="rect">
            <a:avLst/>
          </a:prstGeom>
        </p:spPr>
      </p:pic>
    </p:spTree>
    <p:extLst>
      <p:ext uri="{BB962C8B-B14F-4D97-AF65-F5344CB8AC3E}">
        <p14:creationId xmlns:p14="http://schemas.microsoft.com/office/powerpoint/2010/main" val="1078310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0DFB2-D090-4D11-8A7E-2EACCBBBFCB5}"/>
              </a:ext>
            </a:extLst>
          </p:cNvPr>
          <p:cNvSpPr>
            <a:spLocks noGrp="1"/>
          </p:cNvSpPr>
          <p:nvPr>
            <p:ph type="title"/>
          </p:nvPr>
        </p:nvSpPr>
        <p:spPr/>
        <p:txBody>
          <a:bodyPr/>
          <a:lstStyle/>
          <a:p>
            <a:r>
              <a:rPr lang="en-US" dirty="0">
                <a:solidFill>
                  <a:srgbClr val="EC922E"/>
                </a:solidFill>
              </a:rPr>
              <a:t>PACE PRE-LOSS</a:t>
            </a:r>
          </a:p>
        </p:txBody>
      </p:sp>
      <p:sp>
        <p:nvSpPr>
          <p:cNvPr id="3" name="Content Placeholder 2">
            <a:extLst>
              <a:ext uri="{FF2B5EF4-FFF2-40B4-BE49-F238E27FC236}">
                <a16:creationId xmlns:a16="http://schemas.microsoft.com/office/drawing/2014/main" id="{9F60FA85-CF98-43CA-B72A-844D1CBFF338}"/>
              </a:ext>
            </a:extLst>
          </p:cNvPr>
          <p:cNvSpPr>
            <a:spLocks noGrp="1"/>
          </p:cNvSpPr>
          <p:nvPr>
            <p:ph idx="1"/>
          </p:nvPr>
        </p:nvSpPr>
        <p:spPr>
          <a:xfrm>
            <a:off x="609600" y="1820506"/>
            <a:ext cx="10972799" cy="4075690"/>
          </a:xfrm>
        </p:spPr>
        <p:txBody>
          <a:bodyPr/>
          <a:lstStyle/>
          <a:p>
            <a:r>
              <a:rPr lang="en-US" dirty="0"/>
              <a:t>For legal questions regarding anything discussed in this webinar, contact PACE Pre-Loss at </a:t>
            </a:r>
            <a:r>
              <a:rPr lang="en-US" dirty="0">
                <a:solidFill>
                  <a:srgbClr val="EC922E"/>
                </a:solidFill>
              </a:rPr>
              <a:t>pacepreloss@osba.org </a:t>
            </a:r>
            <a:r>
              <a:rPr lang="en-US" dirty="0"/>
              <a:t>or 503-485-4800.</a:t>
            </a:r>
          </a:p>
          <a:p>
            <a:r>
              <a:rPr lang="en-US" dirty="0"/>
              <a:t>For OSBA model policies, contact OSBA’s Policy Department at 1-800-578-6722.  </a:t>
            </a:r>
          </a:p>
          <a:p>
            <a:r>
              <a:rPr lang="en-US" dirty="0"/>
              <a:t>For Assistance with public media comments, contact OSBA’s Communication Department at </a:t>
            </a:r>
            <a:r>
              <a:rPr lang="en-US" dirty="0">
                <a:solidFill>
                  <a:srgbClr val="EC922E"/>
                </a:solidFill>
              </a:rPr>
              <a:t>apulaski@osba.org </a:t>
            </a:r>
            <a:r>
              <a:rPr lang="en-US" dirty="0"/>
              <a:t>or 1-800-578-6722.</a:t>
            </a:r>
          </a:p>
        </p:txBody>
      </p:sp>
    </p:spTree>
    <p:extLst>
      <p:ext uri="{BB962C8B-B14F-4D97-AF65-F5344CB8AC3E}">
        <p14:creationId xmlns:p14="http://schemas.microsoft.com/office/powerpoint/2010/main" val="1806544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10F93B-460C-4C44-8EBC-2BE0959FA2A5}"/>
              </a:ext>
            </a:extLst>
          </p:cNvPr>
          <p:cNvSpPr txBox="1">
            <a:spLocks/>
          </p:cNvSpPr>
          <p:nvPr/>
        </p:nvSpPr>
        <p:spPr>
          <a:xfrm>
            <a:off x="609600" y="353636"/>
            <a:ext cx="109728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Franklin Gothic Book" panose="020B0503020102020204" pitchFamily="34" charset="0"/>
              </a:defRPr>
            </a:lvl2pPr>
            <a:lvl3pPr algn="ctr" defTabSz="457200" rtl="0" eaLnBrk="1" fontAlgn="base" hangingPunct="1">
              <a:spcBef>
                <a:spcPct val="0"/>
              </a:spcBef>
              <a:spcAft>
                <a:spcPct val="0"/>
              </a:spcAft>
              <a:defRPr sz="4400">
                <a:solidFill>
                  <a:schemeClr val="tx1"/>
                </a:solidFill>
                <a:latin typeface="Franklin Gothic Book" panose="020B0503020102020204" pitchFamily="34" charset="0"/>
              </a:defRPr>
            </a:lvl3pPr>
            <a:lvl4pPr algn="ctr" defTabSz="457200" rtl="0" eaLnBrk="1" fontAlgn="base" hangingPunct="1">
              <a:spcBef>
                <a:spcPct val="0"/>
              </a:spcBef>
              <a:spcAft>
                <a:spcPct val="0"/>
              </a:spcAft>
              <a:defRPr sz="4400">
                <a:solidFill>
                  <a:schemeClr val="tx1"/>
                </a:solidFill>
                <a:latin typeface="Franklin Gothic Book" panose="020B0503020102020204" pitchFamily="34" charset="0"/>
              </a:defRPr>
            </a:lvl4pPr>
            <a:lvl5pPr algn="ctr" defTabSz="457200"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defTabSz="457200"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defTabSz="457200"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defTabSz="457200"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defTabSz="457200"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a:t>RESOURCES, NSBA</a:t>
            </a:r>
            <a:endParaRPr lang="en-US" dirty="0"/>
          </a:p>
        </p:txBody>
      </p:sp>
      <p:pic>
        <p:nvPicPr>
          <p:cNvPr id="6" name="Picture 5">
            <a:extLst>
              <a:ext uri="{FF2B5EF4-FFF2-40B4-BE49-F238E27FC236}">
                <a16:creationId xmlns:a16="http://schemas.microsoft.com/office/drawing/2014/main" id="{EA5A4B10-B1F2-4EC6-9FC6-2D58B5C0AA48}"/>
              </a:ext>
            </a:extLst>
          </p:cNvPr>
          <p:cNvPicPr>
            <a:picLocks noChangeAspect="1"/>
          </p:cNvPicPr>
          <p:nvPr/>
        </p:nvPicPr>
        <p:blipFill>
          <a:blip r:embed="rId2"/>
          <a:stretch>
            <a:fillRect/>
          </a:stretch>
        </p:blipFill>
        <p:spPr>
          <a:xfrm>
            <a:off x="1471666" y="1641733"/>
            <a:ext cx="3994732" cy="5163175"/>
          </a:xfrm>
          <a:prstGeom prst="rect">
            <a:avLst/>
          </a:prstGeom>
        </p:spPr>
      </p:pic>
      <p:pic>
        <p:nvPicPr>
          <p:cNvPr id="7" name="Picture 6">
            <a:extLst>
              <a:ext uri="{FF2B5EF4-FFF2-40B4-BE49-F238E27FC236}">
                <a16:creationId xmlns:a16="http://schemas.microsoft.com/office/drawing/2014/main" id="{A09146FC-2B3B-40F6-AB75-1B290FB9ADA2}"/>
              </a:ext>
            </a:extLst>
          </p:cNvPr>
          <p:cNvPicPr>
            <a:picLocks noChangeAspect="1"/>
          </p:cNvPicPr>
          <p:nvPr/>
        </p:nvPicPr>
        <p:blipFill>
          <a:blip r:embed="rId3"/>
          <a:stretch>
            <a:fillRect/>
          </a:stretch>
        </p:blipFill>
        <p:spPr>
          <a:xfrm>
            <a:off x="6762121" y="1682943"/>
            <a:ext cx="3958213" cy="5131017"/>
          </a:xfrm>
          <a:prstGeom prst="rect">
            <a:avLst/>
          </a:prstGeom>
        </p:spPr>
      </p:pic>
    </p:spTree>
    <p:extLst>
      <p:ext uri="{BB962C8B-B14F-4D97-AF65-F5344CB8AC3E}">
        <p14:creationId xmlns:p14="http://schemas.microsoft.com/office/powerpoint/2010/main" val="3945665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9B5ED9-3821-494C-91AD-867135F64932}"/>
              </a:ext>
            </a:extLst>
          </p:cNvPr>
          <p:cNvSpPr txBox="1">
            <a:spLocks/>
          </p:cNvSpPr>
          <p:nvPr/>
        </p:nvSpPr>
        <p:spPr>
          <a:xfrm>
            <a:off x="609600" y="375151"/>
            <a:ext cx="109728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Franklin Gothic Book" panose="020B0503020102020204" pitchFamily="34" charset="0"/>
              </a:defRPr>
            </a:lvl2pPr>
            <a:lvl3pPr algn="ctr" defTabSz="457200" rtl="0" eaLnBrk="1" fontAlgn="base" hangingPunct="1">
              <a:spcBef>
                <a:spcPct val="0"/>
              </a:spcBef>
              <a:spcAft>
                <a:spcPct val="0"/>
              </a:spcAft>
              <a:defRPr sz="4400">
                <a:solidFill>
                  <a:schemeClr val="tx1"/>
                </a:solidFill>
                <a:latin typeface="Franklin Gothic Book" panose="020B0503020102020204" pitchFamily="34" charset="0"/>
              </a:defRPr>
            </a:lvl3pPr>
            <a:lvl4pPr algn="ctr" defTabSz="457200" rtl="0" eaLnBrk="1" fontAlgn="base" hangingPunct="1">
              <a:spcBef>
                <a:spcPct val="0"/>
              </a:spcBef>
              <a:spcAft>
                <a:spcPct val="0"/>
              </a:spcAft>
              <a:defRPr sz="4400">
                <a:solidFill>
                  <a:schemeClr val="tx1"/>
                </a:solidFill>
                <a:latin typeface="Franklin Gothic Book" panose="020B0503020102020204" pitchFamily="34" charset="0"/>
              </a:defRPr>
            </a:lvl4pPr>
            <a:lvl5pPr algn="ctr" defTabSz="457200"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defTabSz="457200"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defTabSz="457200"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defTabSz="457200"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defTabSz="457200"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a:t>RESOURCES, OSBA</a:t>
            </a:r>
            <a:endParaRPr lang="en-US" dirty="0"/>
          </a:p>
        </p:txBody>
      </p:sp>
      <p:pic>
        <p:nvPicPr>
          <p:cNvPr id="6" name="Picture 5">
            <a:extLst>
              <a:ext uri="{FF2B5EF4-FFF2-40B4-BE49-F238E27FC236}">
                <a16:creationId xmlns:a16="http://schemas.microsoft.com/office/drawing/2014/main" id="{B61C4F22-A5CD-496D-924C-9CF6610EBB89}"/>
              </a:ext>
            </a:extLst>
          </p:cNvPr>
          <p:cNvPicPr>
            <a:picLocks noChangeAspect="1"/>
          </p:cNvPicPr>
          <p:nvPr/>
        </p:nvPicPr>
        <p:blipFill>
          <a:blip r:embed="rId2"/>
          <a:stretch>
            <a:fillRect/>
          </a:stretch>
        </p:blipFill>
        <p:spPr>
          <a:xfrm>
            <a:off x="1557496" y="1668025"/>
            <a:ext cx="9083862" cy="5070911"/>
          </a:xfrm>
          <a:prstGeom prst="rect">
            <a:avLst/>
          </a:prstGeom>
        </p:spPr>
      </p:pic>
    </p:spTree>
    <p:extLst>
      <p:ext uri="{BB962C8B-B14F-4D97-AF65-F5344CB8AC3E}">
        <p14:creationId xmlns:p14="http://schemas.microsoft.com/office/powerpoint/2010/main" val="167963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339EA-C576-44E7-8411-CB3A270AC04F}"/>
              </a:ext>
            </a:extLst>
          </p:cNvPr>
          <p:cNvSpPr>
            <a:spLocks noGrp="1"/>
          </p:cNvSpPr>
          <p:nvPr>
            <p:ph type="title"/>
          </p:nvPr>
        </p:nvSpPr>
        <p:spPr/>
        <p:txBody>
          <a:bodyPr/>
          <a:lstStyle/>
          <a:p>
            <a:r>
              <a:rPr lang="en-US" dirty="0"/>
              <a:t>Why are we having this webinar?</a:t>
            </a:r>
          </a:p>
        </p:txBody>
      </p:sp>
      <p:sp>
        <p:nvSpPr>
          <p:cNvPr id="3" name="Content Placeholder 2">
            <a:extLst>
              <a:ext uri="{FF2B5EF4-FFF2-40B4-BE49-F238E27FC236}">
                <a16:creationId xmlns:a16="http://schemas.microsoft.com/office/drawing/2014/main" id="{36113F03-61EC-4729-B329-D2EBD18144CC}"/>
              </a:ext>
            </a:extLst>
          </p:cNvPr>
          <p:cNvSpPr>
            <a:spLocks noGrp="1"/>
          </p:cNvSpPr>
          <p:nvPr>
            <p:ph idx="1"/>
          </p:nvPr>
        </p:nvSpPr>
        <p:spPr/>
        <p:txBody>
          <a:bodyPr/>
          <a:lstStyle/>
          <a:p>
            <a:r>
              <a:rPr lang="en-US" dirty="0"/>
              <a:t>March 24, March of Our Lives Walkout, sponsored by the student-survivors of Parkland shooting</a:t>
            </a:r>
          </a:p>
          <a:p>
            <a:r>
              <a:rPr lang="en-US" dirty="0"/>
              <a:t>April 20, National High School Walkout for Anti Gun Violence, organized by students, anniversary of Columbine shooting</a:t>
            </a:r>
          </a:p>
        </p:txBody>
      </p:sp>
    </p:spTree>
    <p:extLst>
      <p:ext uri="{BB962C8B-B14F-4D97-AF65-F5344CB8AC3E}">
        <p14:creationId xmlns:p14="http://schemas.microsoft.com/office/powerpoint/2010/main" val="1752968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BE1E17-B88B-4829-B94D-B33FEDBAC9A2}"/>
              </a:ext>
            </a:extLst>
          </p:cNvPr>
          <p:cNvSpPr txBox="1">
            <a:spLocks/>
          </p:cNvSpPr>
          <p:nvPr/>
        </p:nvSpPr>
        <p:spPr>
          <a:xfrm>
            <a:off x="609600" y="471970"/>
            <a:ext cx="109728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Franklin Gothic Book" panose="020B0503020102020204" pitchFamily="34" charset="0"/>
              </a:defRPr>
            </a:lvl2pPr>
            <a:lvl3pPr algn="ctr" defTabSz="457200" rtl="0" eaLnBrk="1" fontAlgn="base" hangingPunct="1">
              <a:spcBef>
                <a:spcPct val="0"/>
              </a:spcBef>
              <a:spcAft>
                <a:spcPct val="0"/>
              </a:spcAft>
              <a:defRPr sz="4400">
                <a:solidFill>
                  <a:schemeClr val="tx1"/>
                </a:solidFill>
                <a:latin typeface="Franklin Gothic Book" panose="020B0503020102020204" pitchFamily="34" charset="0"/>
              </a:defRPr>
            </a:lvl3pPr>
            <a:lvl4pPr algn="ctr" defTabSz="457200" rtl="0" eaLnBrk="1" fontAlgn="base" hangingPunct="1">
              <a:spcBef>
                <a:spcPct val="0"/>
              </a:spcBef>
              <a:spcAft>
                <a:spcPct val="0"/>
              </a:spcAft>
              <a:defRPr sz="4400">
                <a:solidFill>
                  <a:schemeClr val="tx1"/>
                </a:solidFill>
                <a:latin typeface="Franklin Gothic Book" panose="020B0503020102020204" pitchFamily="34" charset="0"/>
              </a:defRPr>
            </a:lvl4pPr>
            <a:lvl5pPr algn="ctr" defTabSz="457200"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defTabSz="457200"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defTabSz="457200"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defTabSz="457200"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defTabSz="457200"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a:t>RESOURCES, Oregon SOS</a:t>
            </a:r>
            <a:endParaRPr lang="en-US" dirty="0"/>
          </a:p>
        </p:txBody>
      </p:sp>
      <p:pic>
        <p:nvPicPr>
          <p:cNvPr id="6" name="Picture 5">
            <a:extLst>
              <a:ext uri="{FF2B5EF4-FFF2-40B4-BE49-F238E27FC236}">
                <a16:creationId xmlns:a16="http://schemas.microsoft.com/office/drawing/2014/main" id="{00A38D0D-9297-4049-88E4-49A134C05F8C}"/>
              </a:ext>
            </a:extLst>
          </p:cNvPr>
          <p:cNvPicPr>
            <a:picLocks noChangeAspect="1"/>
          </p:cNvPicPr>
          <p:nvPr/>
        </p:nvPicPr>
        <p:blipFill>
          <a:blip r:embed="rId2"/>
          <a:stretch>
            <a:fillRect/>
          </a:stretch>
        </p:blipFill>
        <p:spPr>
          <a:xfrm>
            <a:off x="1471666" y="1682942"/>
            <a:ext cx="3984119" cy="5175057"/>
          </a:xfrm>
          <a:prstGeom prst="rect">
            <a:avLst/>
          </a:prstGeom>
        </p:spPr>
      </p:pic>
      <p:pic>
        <p:nvPicPr>
          <p:cNvPr id="7" name="Picture 6">
            <a:extLst>
              <a:ext uri="{FF2B5EF4-FFF2-40B4-BE49-F238E27FC236}">
                <a16:creationId xmlns:a16="http://schemas.microsoft.com/office/drawing/2014/main" id="{FDF41AE0-308B-4E15-BD73-1F20F09DBD83}"/>
              </a:ext>
            </a:extLst>
          </p:cNvPr>
          <p:cNvPicPr>
            <a:picLocks noChangeAspect="1"/>
          </p:cNvPicPr>
          <p:nvPr/>
        </p:nvPicPr>
        <p:blipFill>
          <a:blip r:embed="rId3"/>
          <a:stretch>
            <a:fillRect/>
          </a:stretch>
        </p:blipFill>
        <p:spPr>
          <a:xfrm>
            <a:off x="6762121" y="1682943"/>
            <a:ext cx="4002536" cy="5175058"/>
          </a:xfrm>
          <a:prstGeom prst="rect">
            <a:avLst/>
          </a:prstGeom>
        </p:spPr>
      </p:pic>
    </p:spTree>
    <p:extLst>
      <p:ext uri="{BB962C8B-B14F-4D97-AF65-F5344CB8AC3E}">
        <p14:creationId xmlns:p14="http://schemas.microsoft.com/office/powerpoint/2010/main" val="403574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3E90-A579-4C84-ABA6-3C60159C1249}"/>
              </a:ext>
            </a:extLst>
          </p:cNvPr>
          <p:cNvSpPr>
            <a:spLocks noGrp="1"/>
          </p:cNvSpPr>
          <p:nvPr>
            <p:ph type="title"/>
          </p:nvPr>
        </p:nvSpPr>
        <p:spPr>
          <a:xfrm>
            <a:off x="609600" y="0"/>
            <a:ext cx="10972800" cy="1143000"/>
          </a:xfrm>
        </p:spPr>
        <p:txBody>
          <a:bodyPr/>
          <a:lstStyle/>
          <a:p>
            <a:r>
              <a:rPr lang="en-US" dirty="0"/>
              <a:t>Types of Protesting</a:t>
            </a:r>
          </a:p>
        </p:txBody>
      </p:sp>
      <p:sp>
        <p:nvSpPr>
          <p:cNvPr id="3" name="Content Placeholder 2">
            <a:extLst>
              <a:ext uri="{FF2B5EF4-FFF2-40B4-BE49-F238E27FC236}">
                <a16:creationId xmlns:a16="http://schemas.microsoft.com/office/drawing/2014/main" id="{4022EBDD-D0E6-4753-83D3-097C391992E7}"/>
              </a:ext>
            </a:extLst>
          </p:cNvPr>
          <p:cNvSpPr>
            <a:spLocks noGrp="1"/>
          </p:cNvSpPr>
          <p:nvPr>
            <p:ph idx="1"/>
          </p:nvPr>
        </p:nvSpPr>
        <p:spPr>
          <a:xfrm>
            <a:off x="348428" y="852614"/>
            <a:ext cx="4176584" cy="5137622"/>
          </a:xfrm>
        </p:spPr>
        <p:txBody>
          <a:bodyPr/>
          <a:lstStyle/>
          <a:p>
            <a:pPr>
              <a:lnSpc>
                <a:spcPct val="70000"/>
              </a:lnSpc>
            </a:pPr>
            <a:r>
              <a:rPr lang="en-US" dirty="0"/>
              <a:t>Sit-in</a:t>
            </a:r>
          </a:p>
          <a:p>
            <a:pPr>
              <a:lnSpc>
                <a:spcPct val="70000"/>
              </a:lnSpc>
            </a:pPr>
            <a:endParaRPr lang="en-US" dirty="0"/>
          </a:p>
          <a:p>
            <a:pPr>
              <a:lnSpc>
                <a:spcPct val="70000"/>
              </a:lnSpc>
            </a:pPr>
            <a:r>
              <a:rPr lang="en-US" dirty="0"/>
              <a:t>Walk-out</a:t>
            </a:r>
          </a:p>
          <a:p>
            <a:pPr>
              <a:lnSpc>
                <a:spcPct val="70000"/>
              </a:lnSpc>
            </a:pPr>
            <a:endParaRPr lang="en-US" dirty="0"/>
          </a:p>
          <a:p>
            <a:pPr>
              <a:lnSpc>
                <a:spcPct val="70000"/>
              </a:lnSpc>
            </a:pPr>
            <a:r>
              <a:rPr lang="en-US" dirty="0"/>
              <a:t>Clothing</a:t>
            </a:r>
          </a:p>
          <a:p>
            <a:pPr>
              <a:lnSpc>
                <a:spcPct val="70000"/>
              </a:lnSpc>
            </a:pPr>
            <a:endParaRPr lang="en-US" dirty="0"/>
          </a:p>
          <a:p>
            <a:pPr>
              <a:lnSpc>
                <a:spcPct val="70000"/>
              </a:lnSpc>
            </a:pPr>
            <a:r>
              <a:rPr lang="en-US" dirty="0"/>
              <a:t>Signs</a:t>
            </a:r>
          </a:p>
          <a:p>
            <a:pPr>
              <a:lnSpc>
                <a:spcPct val="70000"/>
              </a:lnSpc>
            </a:pPr>
            <a:endParaRPr lang="en-US" dirty="0"/>
          </a:p>
          <a:p>
            <a:pPr>
              <a:lnSpc>
                <a:spcPct val="70000"/>
              </a:lnSpc>
            </a:pPr>
            <a:r>
              <a:rPr lang="en-US" dirty="0"/>
              <a:t>Meetings</a:t>
            </a:r>
          </a:p>
          <a:p>
            <a:pPr>
              <a:lnSpc>
                <a:spcPct val="70000"/>
              </a:lnSpc>
            </a:pPr>
            <a:endParaRPr lang="en-US" dirty="0"/>
          </a:p>
          <a:p>
            <a:pPr>
              <a:lnSpc>
                <a:spcPct val="70000"/>
              </a:lnSpc>
            </a:pPr>
            <a:r>
              <a:rPr lang="en-US" dirty="0"/>
              <a:t>Kneeling</a:t>
            </a:r>
          </a:p>
        </p:txBody>
      </p:sp>
      <p:pic>
        <p:nvPicPr>
          <p:cNvPr id="1026" name="Picture 2" descr="Students participating in the sit in protest at Syracuse University for the Diversity and Transparency Rally. (Photo by Luke Rafferty)">
            <a:extLst>
              <a:ext uri="{FF2B5EF4-FFF2-40B4-BE49-F238E27FC236}">
                <a16:creationId xmlns:a16="http://schemas.microsoft.com/office/drawing/2014/main" id="{69229D0F-7833-427B-AEC7-38AA4336A3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07" t="8841" r="5795" b="4478"/>
          <a:stretch/>
        </p:blipFill>
        <p:spPr bwMode="auto">
          <a:xfrm>
            <a:off x="2875222" y="1143000"/>
            <a:ext cx="3546389" cy="27237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ssets.dnainfo.com/generated/chicago_photo/2013/05/lincoln-park-high-school-13676000415196.jpg/extralarge.jpg">
            <a:extLst>
              <a:ext uri="{FF2B5EF4-FFF2-40B4-BE49-F238E27FC236}">
                <a16:creationId xmlns:a16="http://schemas.microsoft.com/office/drawing/2014/main" id="{55205E36-9818-494E-9FB0-249780D02F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443"/>
          <a:stretch/>
        </p:blipFill>
        <p:spPr bwMode="auto">
          <a:xfrm>
            <a:off x="8211552" y="1143001"/>
            <a:ext cx="3803985"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a:extLst>
              <a:ext uri="{FF2B5EF4-FFF2-40B4-BE49-F238E27FC236}">
                <a16:creationId xmlns:a16="http://schemas.microsoft.com/office/drawing/2014/main" id="{8465AB39-3307-4A5F-96C7-46790D5383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7627" y="2865770"/>
            <a:ext cx="3220778" cy="3220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389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44997-5E54-4F41-BA21-5F7A0E14F99F}"/>
              </a:ext>
            </a:extLst>
          </p:cNvPr>
          <p:cNvSpPr>
            <a:spLocks noGrp="1"/>
          </p:cNvSpPr>
          <p:nvPr>
            <p:ph type="title"/>
          </p:nvPr>
        </p:nvSpPr>
        <p:spPr>
          <a:xfrm>
            <a:off x="3817441" y="0"/>
            <a:ext cx="9041823" cy="1143000"/>
          </a:xfrm>
        </p:spPr>
        <p:txBody>
          <a:bodyPr/>
          <a:lstStyle/>
          <a:p>
            <a:r>
              <a:rPr lang="en-US" dirty="0"/>
              <a:t>Rights of Students + Schools:</a:t>
            </a:r>
          </a:p>
        </p:txBody>
      </p:sp>
      <p:sp>
        <p:nvSpPr>
          <p:cNvPr id="3" name="Text Placeholder 2">
            <a:extLst>
              <a:ext uri="{FF2B5EF4-FFF2-40B4-BE49-F238E27FC236}">
                <a16:creationId xmlns:a16="http://schemas.microsoft.com/office/drawing/2014/main" id="{CC0E0B45-EC4C-405C-A5C0-5A54C37D8E6F}"/>
              </a:ext>
            </a:extLst>
          </p:cNvPr>
          <p:cNvSpPr>
            <a:spLocks noGrp="1"/>
          </p:cNvSpPr>
          <p:nvPr>
            <p:ph type="body" sz="quarter" idx="10"/>
          </p:nvPr>
        </p:nvSpPr>
        <p:spPr>
          <a:xfrm>
            <a:off x="3076830" y="878306"/>
            <a:ext cx="9211424" cy="6697132"/>
          </a:xfrm>
        </p:spPr>
        <p:txBody>
          <a:bodyPr/>
          <a:lstStyle/>
          <a:p>
            <a:r>
              <a:rPr lang="en-US" sz="2400" i="1" dirty="0"/>
              <a:t>Tinker v. Des Moines Ind. Comm. School Dist</a:t>
            </a:r>
            <a:r>
              <a:rPr lang="en-US" sz="2400" dirty="0"/>
              <a:t>. (1969):</a:t>
            </a:r>
          </a:p>
          <a:p>
            <a:endParaRPr lang="en-US" sz="700" dirty="0"/>
          </a:p>
          <a:p>
            <a:pPr lvl="1"/>
            <a:endParaRPr lang="en-US" sz="1800" dirty="0"/>
          </a:p>
          <a:p>
            <a:pPr lvl="1"/>
            <a:r>
              <a:rPr lang="en-US" sz="1800" dirty="0"/>
              <a:t> </a:t>
            </a:r>
            <a:r>
              <a:rPr lang="en-US" sz="3200" dirty="0">
                <a:solidFill>
                  <a:schemeClr val="bg2"/>
                </a:solidFill>
              </a:rPr>
              <a:t>“[U]</a:t>
            </a:r>
            <a:r>
              <a:rPr lang="en-US" sz="3200" dirty="0" err="1">
                <a:solidFill>
                  <a:schemeClr val="bg2"/>
                </a:solidFill>
              </a:rPr>
              <a:t>ndifferentiated</a:t>
            </a:r>
            <a:r>
              <a:rPr lang="en-US" sz="3200" dirty="0">
                <a:solidFill>
                  <a:schemeClr val="bg2"/>
                </a:solidFill>
              </a:rPr>
              <a:t> fear or apprehension of disturbance is not enough to overcome the right to freedom of expression,” and the “mere desire to avoid the discomfort and unpleasantness that always accompany an unpopular viewpoint” cannot justify a school official's decision to punish or prohibit student speech. </a:t>
            </a:r>
          </a:p>
          <a:p>
            <a:pPr marL="457200" lvl="1" indent="0">
              <a:buNone/>
            </a:pPr>
            <a:endParaRPr lang="en-US" sz="1800" dirty="0"/>
          </a:p>
          <a:p>
            <a:pPr lvl="1"/>
            <a:endParaRPr lang="en-US" sz="1800" dirty="0"/>
          </a:p>
          <a:p>
            <a:pPr marL="457200" lvl="1" indent="0">
              <a:buNone/>
            </a:pPr>
            <a:endParaRPr lang="en-US" dirty="0"/>
          </a:p>
        </p:txBody>
      </p:sp>
      <p:pic>
        <p:nvPicPr>
          <p:cNvPr id="9218" name="Picture 2" descr="Image result for the supreme court">
            <a:extLst>
              <a:ext uri="{FF2B5EF4-FFF2-40B4-BE49-F238E27FC236}">
                <a16:creationId xmlns:a16="http://schemas.microsoft.com/office/drawing/2014/main" id="{66254DA3-6FBD-46B8-8F59-11E1C9441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9" y="1794710"/>
            <a:ext cx="3268579" cy="326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91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44997-5E54-4F41-BA21-5F7A0E14F99F}"/>
              </a:ext>
            </a:extLst>
          </p:cNvPr>
          <p:cNvSpPr>
            <a:spLocks noGrp="1"/>
          </p:cNvSpPr>
          <p:nvPr>
            <p:ph type="title"/>
          </p:nvPr>
        </p:nvSpPr>
        <p:spPr>
          <a:xfrm>
            <a:off x="3817441" y="0"/>
            <a:ext cx="9041823" cy="1143000"/>
          </a:xfrm>
        </p:spPr>
        <p:txBody>
          <a:bodyPr/>
          <a:lstStyle/>
          <a:p>
            <a:r>
              <a:rPr lang="en-US" dirty="0"/>
              <a:t>Rights of Students + Schools:</a:t>
            </a:r>
          </a:p>
        </p:txBody>
      </p:sp>
      <p:sp>
        <p:nvSpPr>
          <p:cNvPr id="3" name="Text Placeholder 2">
            <a:extLst>
              <a:ext uri="{FF2B5EF4-FFF2-40B4-BE49-F238E27FC236}">
                <a16:creationId xmlns:a16="http://schemas.microsoft.com/office/drawing/2014/main" id="{CC0E0B45-EC4C-405C-A5C0-5A54C37D8E6F}"/>
              </a:ext>
            </a:extLst>
          </p:cNvPr>
          <p:cNvSpPr>
            <a:spLocks noGrp="1"/>
          </p:cNvSpPr>
          <p:nvPr>
            <p:ph type="body" sz="quarter" idx="10"/>
          </p:nvPr>
        </p:nvSpPr>
        <p:spPr>
          <a:xfrm>
            <a:off x="3076830" y="878306"/>
            <a:ext cx="9211424" cy="6697132"/>
          </a:xfrm>
        </p:spPr>
        <p:txBody>
          <a:bodyPr/>
          <a:lstStyle/>
          <a:p>
            <a:r>
              <a:rPr lang="en-US" sz="2400" i="1" dirty="0"/>
              <a:t>Tinker v. Des Moines Ind. Comm. School Dist</a:t>
            </a:r>
            <a:r>
              <a:rPr lang="en-US" sz="2400" dirty="0"/>
              <a:t>. (1969):</a:t>
            </a:r>
          </a:p>
          <a:p>
            <a:endParaRPr lang="en-US" sz="700" dirty="0"/>
          </a:p>
          <a:p>
            <a:pPr marL="457200" lvl="1" indent="0">
              <a:buNone/>
            </a:pPr>
            <a:endParaRPr lang="en-US" sz="1800" dirty="0"/>
          </a:p>
          <a:p>
            <a:pPr lvl="1"/>
            <a:r>
              <a:rPr lang="en-US" sz="3200" dirty="0">
                <a:solidFill>
                  <a:schemeClr val="bg2"/>
                </a:solidFill>
              </a:rPr>
              <a:t>Students and teachers do not “shed their constitutional rights to freedom of speech or expression at the schoolhouse gate.” </a:t>
            </a:r>
          </a:p>
          <a:p>
            <a:pPr lvl="1"/>
            <a:endParaRPr lang="en-US" sz="1800" dirty="0">
              <a:solidFill>
                <a:schemeClr val="bg2"/>
              </a:solidFill>
            </a:endParaRPr>
          </a:p>
          <a:p>
            <a:pPr lvl="1"/>
            <a:endParaRPr lang="en-US" sz="1800" dirty="0"/>
          </a:p>
          <a:p>
            <a:pPr lvl="1"/>
            <a:endParaRPr lang="en-US" sz="1800" dirty="0"/>
          </a:p>
          <a:p>
            <a:pPr marL="457200" lvl="1" indent="0">
              <a:buNone/>
            </a:pPr>
            <a:endParaRPr lang="en-US" dirty="0"/>
          </a:p>
        </p:txBody>
      </p:sp>
      <p:pic>
        <p:nvPicPr>
          <p:cNvPr id="9218" name="Picture 2" descr="Image result for the supreme court">
            <a:extLst>
              <a:ext uri="{FF2B5EF4-FFF2-40B4-BE49-F238E27FC236}">
                <a16:creationId xmlns:a16="http://schemas.microsoft.com/office/drawing/2014/main" id="{66254DA3-6FBD-46B8-8F59-11E1C9441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9" y="1794710"/>
            <a:ext cx="3268579" cy="326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0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44997-5E54-4F41-BA21-5F7A0E14F99F}"/>
              </a:ext>
            </a:extLst>
          </p:cNvPr>
          <p:cNvSpPr>
            <a:spLocks noGrp="1"/>
          </p:cNvSpPr>
          <p:nvPr>
            <p:ph type="title"/>
          </p:nvPr>
        </p:nvSpPr>
        <p:spPr>
          <a:xfrm>
            <a:off x="3817441" y="0"/>
            <a:ext cx="9041823" cy="1143000"/>
          </a:xfrm>
        </p:spPr>
        <p:txBody>
          <a:bodyPr/>
          <a:lstStyle/>
          <a:p>
            <a:r>
              <a:rPr lang="en-US" dirty="0"/>
              <a:t>Rights of Students + Schools:</a:t>
            </a:r>
          </a:p>
        </p:txBody>
      </p:sp>
      <p:sp>
        <p:nvSpPr>
          <p:cNvPr id="3" name="Text Placeholder 2">
            <a:extLst>
              <a:ext uri="{FF2B5EF4-FFF2-40B4-BE49-F238E27FC236}">
                <a16:creationId xmlns:a16="http://schemas.microsoft.com/office/drawing/2014/main" id="{CC0E0B45-EC4C-405C-A5C0-5A54C37D8E6F}"/>
              </a:ext>
            </a:extLst>
          </p:cNvPr>
          <p:cNvSpPr>
            <a:spLocks noGrp="1"/>
          </p:cNvSpPr>
          <p:nvPr>
            <p:ph type="body" sz="quarter" idx="10"/>
          </p:nvPr>
        </p:nvSpPr>
        <p:spPr>
          <a:xfrm>
            <a:off x="3076830" y="878306"/>
            <a:ext cx="9211424" cy="6697132"/>
          </a:xfrm>
        </p:spPr>
        <p:txBody>
          <a:bodyPr/>
          <a:lstStyle/>
          <a:p>
            <a:r>
              <a:rPr lang="en-US" sz="2400" i="1" dirty="0" err="1"/>
              <a:t>Dariano</a:t>
            </a:r>
            <a:r>
              <a:rPr lang="en-US" sz="2400" i="1" dirty="0"/>
              <a:t> v. Morgan Hill Unified School Dist. </a:t>
            </a:r>
            <a:r>
              <a:rPr lang="en-US" sz="2400" dirty="0"/>
              <a:t>(2014):</a:t>
            </a:r>
            <a:endParaRPr lang="en-US" sz="2000" dirty="0"/>
          </a:p>
          <a:p>
            <a:endParaRPr lang="en-US" sz="700" dirty="0"/>
          </a:p>
          <a:p>
            <a:pPr marL="457200" lvl="1" indent="0">
              <a:buNone/>
            </a:pPr>
            <a:endParaRPr lang="en-US" sz="1800" dirty="0"/>
          </a:p>
          <a:p>
            <a:pPr lvl="1"/>
            <a:r>
              <a:rPr lang="en-US" sz="3200" dirty="0">
                <a:solidFill>
                  <a:schemeClr val="bg2"/>
                </a:solidFill>
              </a:rPr>
              <a:t>“[S]</a:t>
            </a:r>
            <a:r>
              <a:rPr lang="en-US" sz="3200" dirty="0" err="1">
                <a:solidFill>
                  <a:schemeClr val="bg2"/>
                </a:solidFill>
              </a:rPr>
              <a:t>tudents</a:t>
            </a:r>
            <a:r>
              <a:rPr lang="en-US" sz="3200" dirty="0">
                <a:solidFill>
                  <a:schemeClr val="bg2"/>
                </a:solidFill>
              </a:rPr>
              <a:t> may ‘express their opinions, even on controversial subjects if they do so without materially and substantially interfering with the requirements of appropriate discipline in the operation of the school and without colliding with the rights of others.” (Internal quotations omitted, quoting </a:t>
            </a:r>
            <a:r>
              <a:rPr lang="en-US" sz="3200" i="1" dirty="0">
                <a:solidFill>
                  <a:schemeClr val="bg2"/>
                </a:solidFill>
              </a:rPr>
              <a:t>Tinker)</a:t>
            </a:r>
            <a:r>
              <a:rPr lang="en-US" sz="3200" dirty="0">
                <a:solidFill>
                  <a:schemeClr val="bg2"/>
                </a:solidFill>
              </a:rPr>
              <a:t>. </a:t>
            </a:r>
            <a:endParaRPr lang="en-US" sz="3200" dirty="0"/>
          </a:p>
          <a:p>
            <a:pPr lvl="1"/>
            <a:endParaRPr lang="en-US" sz="1800" dirty="0">
              <a:solidFill>
                <a:schemeClr val="bg2"/>
              </a:solidFill>
            </a:endParaRPr>
          </a:p>
          <a:p>
            <a:pPr lvl="1"/>
            <a:endParaRPr lang="en-US" sz="1800" dirty="0"/>
          </a:p>
          <a:p>
            <a:pPr lvl="1"/>
            <a:endParaRPr lang="en-US" sz="1800" dirty="0"/>
          </a:p>
          <a:p>
            <a:pPr marL="457200" lvl="1" indent="0">
              <a:buNone/>
            </a:pPr>
            <a:endParaRPr lang="en-US" dirty="0"/>
          </a:p>
        </p:txBody>
      </p:sp>
      <p:pic>
        <p:nvPicPr>
          <p:cNvPr id="9218" name="Picture 2" descr="Image result for the supreme court">
            <a:extLst>
              <a:ext uri="{FF2B5EF4-FFF2-40B4-BE49-F238E27FC236}">
                <a16:creationId xmlns:a16="http://schemas.microsoft.com/office/drawing/2014/main" id="{66254DA3-6FBD-46B8-8F59-11E1C9441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9" y="1794710"/>
            <a:ext cx="3268579" cy="326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721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AF610E-CB61-4CD3-B1EA-B0639957E013}"/>
              </a:ext>
            </a:extLst>
          </p:cNvPr>
          <p:cNvSpPr>
            <a:spLocks noGrp="1"/>
          </p:cNvSpPr>
          <p:nvPr>
            <p:ph idx="1"/>
          </p:nvPr>
        </p:nvSpPr>
        <p:spPr>
          <a:xfrm>
            <a:off x="0" y="551333"/>
            <a:ext cx="8101263" cy="6012178"/>
          </a:xfrm>
        </p:spPr>
        <p:txBody>
          <a:bodyPr/>
          <a:lstStyle/>
          <a:p>
            <a:r>
              <a:rPr lang="en-US" sz="2800" dirty="0"/>
              <a:t>Examples of Student Protected Speech:</a:t>
            </a:r>
          </a:p>
          <a:p>
            <a:pPr lvl="1"/>
            <a:r>
              <a:rPr lang="en-US" sz="2400" dirty="0"/>
              <a:t>Gay Activists Alliance student group was entitled to recognition as a student organization even when school philosophy differed.</a:t>
            </a:r>
          </a:p>
          <a:p>
            <a:pPr lvl="1"/>
            <a:r>
              <a:rPr lang="en-US" sz="2400" dirty="0"/>
              <a:t>Basketball players’ signed a petition and aired complaints against their coach, calling for his resignation. </a:t>
            </a:r>
          </a:p>
          <a:p>
            <a:pPr lvl="1"/>
            <a:endParaRPr lang="en-US" sz="2400" dirty="0"/>
          </a:p>
          <a:p>
            <a:pPr lvl="1"/>
            <a:endParaRPr lang="en-US" sz="2400" dirty="0"/>
          </a:p>
          <a:p>
            <a:pPr marL="0" indent="0" algn="ctr">
              <a:buNone/>
            </a:pPr>
            <a:r>
              <a:rPr lang="en-US" sz="2800" dirty="0"/>
              <a:t>Common Thread: First Amendment rights of expression must comport with the ability of schools to carry out their education mission.</a:t>
            </a:r>
          </a:p>
        </p:txBody>
      </p:sp>
      <p:pic>
        <p:nvPicPr>
          <p:cNvPr id="10242" name="Picture 2" descr="Image result for free speech">
            <a:extLst>
              <a:ext uri="{FF2B5EF4-FFF2-40B4-BE49-F238E27FC236}">
                <a16:creationId xmlns:a16="http://schemas.microsoft.com/office/drawing/2014/main" id="{B42CECFA-1319-43D1-BC44-F8CC835C5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2085" y="1768326"/>
            <a:ext cx="4358588" cy="245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40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AF610E-CB61-4CD3-B1EA-B0639957E013}"/>
              </a:ext>
            </a:extLst>
          </p:cNvPr>
          <p:cNvSpPr>
            <a:spLocks noGrp="1"/>
          </p:cNvSpPr>
          <p:nvPr>
            <p:ph idx="1"/>
          </p:nvPr>
        </p:nvSpPr>
        <p:spPr>
          <a:xfrm>
            <a:off x="0" y="0"/>
            <a:ext cx="7042484" cy="6012179"/>
          </a:xfrm>
        </p:spPr>
        <p:txBody>
          <a:bodyPr/>
          <a:lstStyle/>
          <a:p>
            <a:pPr lvl="1"/>
            <a:endParaRPr lang="en-US" sz="2400" dirty="0"/>
          </a:p>
          <a:p>
            <a:r>
              <a:rPr lang="en-US" sz="2800" dirty="0"/>
              <a:t>Examples of “substantial disruption”:</a:t>
            </a:r>
          </a:p>
          <a:p>
            <a:pPr lvl="1"/>
            <a:r>
              <a:rPr lang="en-US" sz="2400" dirty="0"/>
              <a:t>Student written newspaper, distributed on campus, which actively promoted chaos and disruption within the school.</a:t>
            </a:r>
          </a:p>
          <a:p>
            <a:pPr lvl="1"/>
            <a:r>
              <a:rPr lang="en-US" sz="2400" dirty="0"/>
              <a:t>Distribution of rubber fetus dolls by students from an anti-abortion religious group.</a:t>
            </a:r>
          </a:p>
          <a:p>
            <a:pPr lvl="1"/>
            <a:endParaRPr lang="en-US" sz="2400" dirty="0"/>
          </a:p>
          <a:p>
            <a:pPr lvl="1"/>
            <a:endParaRPr lang="en-US" sz="2400" dirty="0"/>
          </a:p>
          <a:p>
            <a:pPr marL="0" indent="0" algn="ctr">
              <a:buNone/>
            </a:pPr>
            <a:r>
              <a:rPr lang="en-US" sz="2800" dirty="0"/>
              <a:t>Common Thread: First Amendment rights of expression must comport with the ability of schools to carry out their education mission.</a:t>
            </a:r>
          </a:p>
        </p:txBody>
      </p:sp>
      <p:pic>
        <p:nvPicPr>
          <p:cNvPr id="12290" name="Picture 2" descr="Related image">
            <a:extLst>
              <a:ext uri="{FF2B5EF4-FFF2-40B4-BE49-F238E27FC236}">
                <a16:creationId xmlns:a16="http://schemas.microsoft.com/office/drawing/2014/main" id="{97C2F5AA-258C-4BEB-98D6-DC890C1C6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02129" y="1301365"/>
            <a:ext cx="4813408" cy="292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19960"/>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FF993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PACE_PowerPoint-Template" id="{4CCBDAC4-56C1-465F-B9C8-55A52DCA477B}" vid="{D79B564F-6312-4C4F-B77D-793323258A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1354</TotalTime>
  <Words>2034</Words>
  <Application>Microsoft Office PowerPoint</Application>
  <PresentationFormat>Widescreen</PresentationFormat>
  <Paragraphs>240</Paragraphs>
  <Slides>30</Slides>
  <Notes>21</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Black</vt:lpstr>
      <vt:lpstr>Calibri</vt:lpstr>
      <vt:lpstr>Courier New</vt:lpstr>
      <vt:lpstr>Franklin Gothic Book</vt:lpstr>
      <vt:lpstr>Office Theme</vt:lpstr>
      <vt:lpstr>Student Rights Regarding Walkouts and Other Protests  Haley Percell, OSBA Director of Litigation Spencer Lewis, OSBA Member Services Attorney Lauren Lewis, OSBA law clerk</vt:lpstr>
      <vt:lpstr>Why are we having this webinar?</vt:lpstr>
      <vt:lpstr>Why are we having this webinar?</vt:lpstr>
      <vt:lpstr>Types of Protesting</vt:lpstr>
      <vt:lpstr>Rights of Students + Schools:</vt:lpstr>
      <vt:lpstr>Rights of Students + Schools:</vt:lpstr>
      <vt:lpstr>Rights of Students + Schools:</vt:lpstr>
      <vt:lpstr>PowerPoint Presentation</vt:lpstr>
      <vt:lpstr>PowerPoint Presentation</vt:lpstr>
      <vt:lpstr>What is Viewpoint Discrimination?</vt:lpstr>
      <vt:lpstr>What is Viewpoint Discrimination?</vt:lpstr>
      <vt:lpstr>What is Viewpoint Discrimination?</vt:lpstr>
      <vt:lpstr>Creating Protest Precedent</vt:lpstr>
      <vt:lpstr>Walk-Outs</vt:lpstr>
      <vt:lpstr>Students and Walkouts</vt:lpstr>
      <vt:lpstr>Students and Walkouts: Excused or Unexcused Absence</vt:lpstr>
      <vt:lpstr>Staff Participation</vt:lpstr>
      <vt:lpstr>PowerPoint Presentation</vt:lpstr>
      <vt:lpstr>PowerPoint Presentation</vt:lpstr>
      <vt:lpstr>Sponsoring</vt:lpstr>
      <vt:lpstr>Supervision</vt:lpstr>
      <vt:lpstr>PowerPoint Presentation</vt:lpstr>
      <vt:lpstr>Communication with Students</vt:lpstr>
      <vt:lpstr>Communicate with Parents</vt:lpstr>
      <vt:lpstr>Other Types of Protests</vt:lpstr>
      <vt:lpstr>Policy JFI</vt:lpstr>
      <vt:lpstr>PACE PRE-LOSS</vt:lpstr>
      <vt:lpstr>PowerPoint Presentation</vt:lpstr>
      <vt:lpstr>PowerPoint Presentation</vt:lpstr>
      <vt:lpstr>PowerPoint Presentation</vt:lpstr>
    </vt:vector>
  </TitlesOfParts>
  <Company>In House Graphics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Mullen</dc:creator>
  <cp:lastModifiedBy>Pamela Mullen</cp:lastModifiedBy>
  <cp:revision>74</cp:revision>
  <cp:lastPrinted>2018-03-06T19:22:42Z</cp:lastPrinted>
  <dcterms:created xsi:type="dcterms:W3CDTF">2017-10-17T22:05:52Z</dcterms:created>
  <dcterms:modified xsi:type="dcterms:W3CDTF">2018-03-07T17:29:32Z</dcterms:modified>
</cp:coreProperties>
</file>